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260" r:id="rId3"/>
    <p:sldId id="279" r:id="rId4"/>
    <p:sldId id="262" r:id="rId5"/>
    <p:sldId id="284" r:id="rId6"/>
    <p:sldId id="285" r:id="rId7"/>
    <p:sldId id="281" r:id="rId8"/>
    <p:sldId id="282" r:id="rId9"/>
    <p:sldId id="283" r:id="rId10"/>
    <p:sldId id="287" r:id="rId11"/>
    <p:sldId id="288" r:id="rId12"/>
    <p:sldId id="269" r:id="rId13"/>
    <p:sldId id="289" r:id="rId14"/>
    <p:sldId id="267" r:id="rId15"/>
    <p:sldId id="268" r:id="rId16"/>
    <p:sldId id="271" r:id="rId17"/>
    <p:sldId id="275" r:id="rId18"/>
    <p:sldId id="276" r:id="rId19"/>
    <p:sldId id="277" r:id="rId20"/>
    <p:sldId id="278" r:id="rId21"/>
    <p:sldId id="270" r:id="rId22"/>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5" autoAdjust="0"/>
    <p:restoredTop sz="96404" autoAdjust="0"/>
  </p:normalViewPr>
  <p:slideViewPr>
    <p:cSldViewPr snapToGrid="0">
      <p:cViewPr varScale="1">
        <p:scale>
          <a:sx n="114" d="100"/>
          <a:sy n="114" d="100"/>
        </p:scale>
        <p:origin x="4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t>17.07.2024</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a:solidFill>
                  <a:srgbClr val="FF0000"/>
                </a:solidFill>
              </a:rPr>
              <a:t>УВАГА! ПЕРЕД</a:t>
            </a:r>
            <a:r>
              <a:rPr lang="uk-UA" b="1" u="sng" baseline="0" dirty="0">
                <a:solidFill>
                  <a:srgbClr val="FF0000"/>
                </a:solidFill>
              </a:rPr>
              <a:t> РЕДАГУВАННЯМ ПРЕЗЕНТАЦІЇ ОЗНАЙОМТЕСЬ ТА ДОТРИМУЙТЕСЬ ВИМОГ І СТИЛІСТИКИ!</a:t>
            </a:r>
            <a:br>
              <a:rPr lang="uk-UA" b="1" u="sng" baseline="0" dirty="0">
                <a:solidFill>
                  <a:srgbClr val="FF0000"/>
                </a:solidFill>
              </a:rPr>
            </a:br>
            <a:br>
              <a:rPr lang="uk-UA" b="1" u="sng" baseline="0" dirty="0">
                <a:solidFill>
                  <a:srgbClr val="FF0000"/>
                </a:solidFill>
              </a:rPr>
            </a:br>
            <a:r>
              <a:rPr lang="uk-UA" b="0" u="none" baseline="0" dirty="0">
                <a:solidFill>
                  <a:srgbClr val="FF0000"/>
                </a:solidFill>
              </a:rPr>
              <a:t>1) Встановіть шрифт </a:t>
            </a:r>
            <a:r>
              <a:rPr lang="en-US" b="0" i="0" u="none" baseline="0" dirty="0" err="1">
                <a:solidFill>
                  <a:srgbClr val="FF0000"/>
                </a:solidFill>
              </a:rPr>
              <a:t>Proxima</a:t>
            </a:r>
            <a:r>
              <a:rPr lang="en-US" b="0" i="0" u="none" baseline="0" dirty="0">
                <a:solidFill>
                  <a:srgbClr val="FF0000"/>
                </a:solidFill>
              </a:rPr>
              <a:t> Nova</a:t>
            </a:r>
            <a:r>
              <a:rPr lang="uk-UA" b="0" i="0" u="none" baseline="0" dirty="0">
                <a:solidFill>
                  <a:srgbClr val="FF0000"/>
                </a:solidFill>
              </a:rPr>
              <a:t>. Цей шрифт обраний і затверджений як корпоративний. Використовуйте тільки його.</a:t>
            </a:r>
          </a:p>
          <a:p>
            <a:r>
              <a:rPr lang="uk-UA" b="0" i="0" u="none" baseline="0" dirty="0">
                <a:solidFill>
                  <a:srgbClr val="FF0000"/>
                </a:solidFill>
              </a:rPr>
              <a:t>2) Кольори не змінюйте. Презентація виконана в єдиному стилі із використанням фірмових кольорів. </a:t>
            </a:r>
            <a:br>
              <a:rPr lang="uk-UA" b="0" i="0" u="none" baseline="0" dirty="0">
                <a:solidFill>
                  <a:srgbClr val="FF0000"/>
                </a:solidFill>
              </a:rPr>
            </a:br>
            <a:r>
              <a:rPr lang="uk-UA" b="0" i="0" u="none" baseline="0" dirty="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a:solidFill>
                  <a:srgbClr val="FF0000"/>
                </a:solidFill>
              </a:rPr>
            </a:br>
            <a:r>
              <a:rPr lang="uk-UA" b="0" i="0" u="none" baseline="0" dirty="0">
                <a:solidFill>
                  <a:srgbClr val="FF0000"/>
                </a:solidFill>
              </a:rPr>
              <a:t>5) Ваша презентація – це лише опорний конспект, це підказка для вас і зручний </a:t>
            </a:r>
            <a:r>
              <a:rPr lang="uk-UA" b="0" i="0" u="none" baseline="0" dirty="0" err="1">
                <a:solidFill>
                  <a:srgbClr val="FF0000"/>
                </a:solidFill>
              </a:rPr>
              <a:t>візуал</a:t>
            </a:r>
            <a:r>
              <a:rPr lang="uk-UA" b="0" i="0" u="none" baseline="0" dirty="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a:solidFill>
                  <a:srgbClr val="FF0000"/>
                </a:solidFill>
              </a:rPr>
            </a:br>
            <a:br>
              <a:rPr lang="uk-UA" b="0" i="0" u="none" baseline="0" dirty="0">
                <a:solidFill>
                  <a:srgbClr val="FF0000"/>
                </a:solidFill>
              </a:rPr>
            </a:br>
            <a:r>
              <a:rPr lang="uk-UA" b="0" i="0" u="none" baseline="0" dirty="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a:t>Розглянути матеріалів. Це</a:t>
            </a:r>
            <a:r>
              <a:rPr lang="en-US" dirty="0"/>
              <a:t> </a:t>
            </a:r>
            <a:r>
              <a:rPr lang="uk-UA" dirty="0"/>
              <a:t>документи,</a:t>
            </a:r>
            <a:r>
              <a:rPr lang="uk-UA" baseline="0" dirty="0"/>
              <a:t> які прийнятті з ВП + розглянуті самостійно.  </a:t>
            </a:r>
          </a:p>
          <a:p>
            <a:r>
              <a:rPr lang="uk-UA" baseline="0" dirty="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4</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крадіжка 20/10</a:t>
            </a:r>
          </a:p>
        </p:txBody>
      </p:sp>
      <p:sp>
        <p:nvSpPr>
          <p:cNvPr id="4" name="Номер слайда 3"/>
          <p:cNvSpPr>
            <a:spLocks noGrp="1"/>
          </p:cNvSpPr>
          <p:nvPr>
            <p:ph type="sldNum" sz="quarter" idx="10"/>
          </p:nvPr>
        </p:nvSpPr>
        <p:spPr/>
        <p:txBody>
          <a:bodyPr/>
          <a:lstStyle/>
          <a:p>
            <a:fld id="{01C6E94A-D6CC-41A6-B513-845B72C5711D}" type="slidenum">
              <a:rPr lang="uk-UA" smtClean="0"/>
              <a:t>12</a:t>
            </a:fld>
            <a:endParaRPr lang="uk-UA"/>
          </a:p>
        </p:txBody>
      </p:sp>
    </p:spTree>
    <p:extLst>
      <p:ext uri="{BB962C8B-B14F-4D97-AF65-F5344CB8AC3E}">
        <p14:creationId xmlns:p14="http://schemas.microsoft.com/office/powerpoint/2010/main" val="116390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15</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dirty="0"/>
              <a:t>На</a:t>
            </a:r>
            <a:r>
              <a:rPr lang="uk-UA" b="1" baseline="0" dirty="0"/>
              <a:t> пустих слайдах розміщуєте найякісніші, </a:t>
            </a:r>
            <a:r>
              <a:rPr lang="uk-UA" b="1" baseline="0" dirty="0" err="1"/>
              <a:t>найуспішні</a:t>
            </a:r>
            <a:r>
              <a:rPr lang="uk-UA" b="1" baseline="0" dirty="0"/>
              <a:t>, найвдаліші, найінформативніші фотографії, які мають смислове навантаження</a:t>
            </a:r>
            <a:r>
              <a:rPr lang="uk-UA" baseline="0" dirty="0"/>
              <a:t>. Розмиті, з обрізаними головами чи тулубом не висвітлюємо. Не більше 2 фото на слайді, якщо буде більше, то вони будуть настільки маленькими, що слухачі/глядачі не побачать зображення. </a:t>
            </a:r>
          </a:p>
          <a:p>
            <a:endParaRPr lang="uk-UA" baseline="0" dirty="0"/>
          </a:p>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16</a:t>
            </a:fld>
            <a:endParaRPr lang="uk-UA"/>
          </a:p>
        </p:txBody>
      </p:sp>
    </p:spTree>
    <p:extLst>
      <p:ext uri="{BB962C8B-B14F-4D97-AF65-F5344CB8AC3E}">
        <p14:creationId xmlns:p14="http://schemas.microsoft.com/office/powerpoint/2010/main" val="3314889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21</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t>17.07.2024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t>17.07.2024</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t>17.07.2024</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17.07.2024</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17.07.2024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17.07.2024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t>17.07.2024</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jpe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165574" y="3441614"/>
            <a:ext cx="5921814" cy="2677656"/>
          </a:xfrm>
          <a:prstGeom prst="rect">
            <a:avLst/>
          </a:prstGeom>
          <a:noFill/>
        </p:spPr>
        <p:txBody>
          <a:bodyPr wrap="none" rtlCol="0">
            <a:spAutoFit/>
          </a:bodyPr>
          <a:lstStyle/>
          <a:p>
            <a:pPr algn="ctr">
              <a:lnSpc>
                <a:spcPct val="150000"/>
              </a:lnSpc>
            </a:pPr>
            <a:r>
              <a:rPr lang="uk-UA" sz="2800" dirty="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за 2024 рік</a:t>
            </a:r>
          </a:p>
          <a:p>
            <a:pPr algn="ctr">
              <a:lnSpc>
                <a:spcPct val="150000"/>
              </a:lnSpc>
            </a:pPr>
            <a:r>
              <a:rPr lang="uk-UA" sz="2800" dirty="0">
                <a:solidFill>
                  <a:srgbClr val="182947"/>
                </a:solidFill>
                <a:latin typeface="Proxima Nova Rg" panose="02000506030000020004" pitchFamily="2" charset="0"/>
              </a:rPr>
              <a:t>поліцейського офіцера громади</a:t>
            </a:r>
          </a:p>
          <a:p>
            <a:pPr algn="ctr">
              <a:lnSpc>
                <a:spcPct val="150000"/>
              </a:lnSpc>
            </a:pPr>
            <a:r>
              <a:rPr lang="uk-UA" sz="2800" dirty="0" err="1">
                <a:solidFill>
                  <a:srgbClr val="002060"/>
                </a:solidFill>
                <a:latin typeface="Proxima Nova Rg" panose="02000506030000020004" pitchFamily="2" charset="0"/>
              </a:rPr>
              <a:t>Погребищенської</a:t>
            </a:r>
            <a:r>
              <a:rPr lang="uk-UA" sz="2800" dirty="0">
                <a:solidFill>
                  <a:srgbClr val="FF0000"/>
                </a:solidFill>
                <a:latin typeface="Proxima Nova Rg" panose="02000506030000020004" pitchFamily="2" charset="0"/>
              </a:rPr>
              <a:t> </a:t>
            </a:r>
            <a:r>
              <a:rPr lang="uk-UA" sz="2800" dirty="0">
                <a:solidFill>
                  <a:srgbClr val="182947"/>
                </a:solidFill>
                <a:latin typeface="Proxima Nova Rg" panose="02000506030000020004" pitchFamily="2" charset="0"/>
              </a:rPr>
              <a:t>територіальної громади</a:t>
            </a: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безпеки дорожнього руху</a:t>
            </a: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5833648" cy="1754326"/>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124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що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спричинило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пошкодження</a:t>
            </a:r>
            <a:r>
              <a:rPr lang="ru-RU" dirty="0">
                <a:solidFill>
                  <a:srgbClr val="182947"/>
                </a:solidFill>
                <a:latin typeface="Proxima Nova Lt" panose="02000506030000020004" pitchFamily="2" charset="0"/>
              </a:rPr>
              <a:t> ТЗ, </a:t>
            </a:r>
            <a:r>
              <a:rPr lang="ru-RU" dirty="0" err="1">
                <a:solidFill>
                  <a:srgbClr val="182947"/>
                </a:solidFill>
                <a:latin typeface="Proxima Nova Lt" panose="02000506030000020004" pitchFamily="2" charset="0"/>
              </a:rPr>
              <a:t>вантажу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автомобільних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доріг</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вулиць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залізничних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переїздів</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дорожніх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споруд</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чи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іншого</a:t>
            </a:r>
            <a:r>
              <a:rPr lang="ru-RU" dirty="0">
                <a:solidFill>
                  <a:srgbClr val="182947"/>
                </a:solidFill>
                <a:latin typeface="Proxima Nova Lt" panose="02000506030000020004" pitchFamily="2" charset="0"/>
              </a:rPr>
              <a:t> майна</a:t>
            </a:r>
          </a:p>
          <a:p>
            <a:endParaRPr lang="uk-UA" b="1" dirty="0">
              <a:solidFill>
                <a:srgbClr val="182947"/>
              </a:solidFill>
              <a:latin typeface="Proxima Nova Rg" panose="02000506030000020004" pitchFamily="2" charset="0"/>
            </a:endParaRPr>
          </a:p>
        </p:txBody>
      </p:sp>
      <p:sp>
        <p:nvSpPr>
          <p:cNvPr id="12" name="TextBox 11"/>
          <p:cNvSpPr txBox="1"/>
          <p:nvPr/>
        </p:nvSpPr>
        <p:spPr>
          <a:xfrm>
            <a:off x="260272" y="4740288"/>
            <a:ext cx="5394425"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130 КУпАП</a:t>
            </a:r>
          </a:p>
          <a:p>
            <a:r>
              <a:rPr lang="uk-UA" dirty="0">
                <a:solidFill>
                  <a:srgbClr val="182947"/>
                </a:solidFill>
                <a:latin typeface="Proxima Nova Lt" panose="02000506030000020004" pitchFamily="2" charset="0"/>
              </a:rPr>
              <a:t>Керування транспортним засобом</a:t>
            </a:r>
          </a:p>
          <a:p>
            <a:r>
              <a:rPr lang="uk-UA" dirty="0">
                <a:solidFill>
                  <a:srgbClr val="182947"/>
                </a:solidFill>
                <a:latin typeface="Proxima Nova Lt" panose="02000506030000020004" pitchFamily="2" charset="0"/>
              </a:rPr>
              <a:t>у стані алкогольного чи наркотичного сп’яніння</a:t>
            </a:r>
          </a:p>
        </p:txBody>
      </p:sp>
      <p:sp>
        <p:nvSpPr>
          <p:cNvPr id="14" name="TextBox 13"/>
          <p:cNvSpPr txBox="1"/>
          <p:nvPr/>
        </p:nvSpPr>
        <p:spPr>
          <a:xfrm>
            <a:off x="260272" y="5962988"/>
            <a:ext cx="5668539" cy="369332"/>
          </a:xfrm>
          <a:prstGeom prst="rect">
            <a:avLst/>
          </a:prstGeom>
          <a:noFill/>
        </p:spPr>
        <p:txBody>
          <a:bodyPr wrap="none" rtlCol="0">
            <a:spAutoFit/>
          </a:bodyPr>
          <a:lstStyle/>
          <a:p>
            <a:r>
              <a:rPr lang="ru-RU" dirty="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8" name="TextBox 7"/>
          <p:cNvSpPr txBox="1"/>
          <p:nvPr/>
        </p:nvSpPr>
        <p:spPr>
          <a:xfrm>
            <a:off x="11178862" y="3322749"/>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9" name="TextBox 8"/>
          <p:cNvSpPr txBox="1"/>
          <p:nvPr/>
        </p:nvSpPr>
        <p:spPr>
          <a:xfrm>
            <a:off x="11178862" y="4909565"/>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10" name="TextBox 9"/>
          <p:cNvSpPr txBox="1"/>
          <p:nvPr/>
        </p:nvSpPr>
        <p:spPr>
          <a:xfrm>
            <a:off x="11328632" y="5894508"/>
            <a:ext cx="393056" cy="584775"/>
          </a:xfrm>
          <a:prstGeom prst="rect">
            <a:avLst/>
          </a:prstGeom>
          <a:noFill/>
        </p:spPr>
        <p:txBody>
          <a:bodyPr wrap="none" rtlCol="0">
            <a:spAutoFit/>
          </a:bodyPr>
          <a:lstStyle/>
          <a:p>
            <a:r>
              <a:rPr lang="uk-UA" sz="3200" b="1" dirty="0">
                <a:solidFill>
                  <a:srgbClr val="002060"/>
                </a:solidFill>
              </a:rPr>
              <a:t>7</a:t>
            </a:r>
            <a:endParaRPr lang="ru-RU" sz="3200" b="1" dirty="0">
              <a:solidFill>
                <a:srgbClr val="002060"/>
              </a:solidFill>
            </a:endParaRPr>
          </a:p>
        </p:txBody>
      </p:sp>
    </p:spTree>
    <p:extLst>
      <p:ext uri="{BB962C8B-B14F-4D97-AF65-F5344CB8AC3E}">
        <p14:creationId xmlns:p14="http://schemas.microsoft.com/office/powerpoint/2010/main" val="622796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дозвільної системи</a:t>
            </a: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88678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chemeClr val="tx1"/>
                </a:solidFill>
                <a:latin typeface="Proxima Nova Rg" panose="02000506030000020004" pitchFamily="2" charset="0"/>
              </a:rPr>
              <a:t>31</a:t>
            </a:r>
          </a:p>
        </p:txBody>
      </p:sp>
      <p:sp>
        <p:nvSpPr>
          <p:cNvPr id="14" name="TextBox 13"/>
          <p:cNvSpPr txBox="1"/>
          <p:nvPr/>
        </p:nvSpPr>
        <p:spPr>
          <a:xfrm>
            <a:off x="10650732" y="3158305"/>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5" name="TextBox 14"/>
          <p:cNvSpPr txBox="1"/>
          <p:nvPr/>
        </p:nvSpPr>
        <p:spPr>
          <a:xfrm>
            <a:off x="10650732" y="554172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6" name="TextBox 15"/>
          <p:cNvSpPr txBox="1"/>
          <p:nvPr/>
        </p:nvSpPr>
        <p:spPr>
          <a:xfrm>
            <a:off x="6176786" y="2943687"/>
            <a:ext cx="3571812"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191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правил зберігання,</a:t>
            </a:r>
          </a:p>
          <a:p>
            <a:r>
              <a:rPr lang="uk-UA" dirty="0">
                <a:solidFill>
                  <a:srgbClr val="182947"/>
                </a:solidFill>
                <a:latin typeface="Proxima Nova Lt" panose="02000506030000020004" pitchFamily="2" charset="0"/>
              </a:rPr>
              <a:t>носіння або перевезення зброї</a:t>
            </a:r>
          </a:p>
        </p:txBody>
      </p:sp>
      <p:sp>
        <p:nvSpPr>
          <p:cNvPr id="17" name="TextBox 16"/>
          <p:cNvSpPr txBox="1"/>
          <p:nvPr/>
        </p:nvSpPr>
        <p:spPr>
          <a:xfrm>
            <a:off x="6176786" y="5203170"/>
            <a:ext cx="3975768"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192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строків реєстрації (перереєстрації) </a:t>
            </a:r>
          </a:p>
          <a:p>
            <a:r>
              <a:rPr lang="uk-UA" dirty="0">
                <a:solidFill>
                  <a:srgbClr val="182947"/>
                </a:solidFill>
                <a:latin typeface="Proxima Nova Lt" panose="02000506030000020004" pitchFamily="2" charset="0"/>
              </a:rPr>
              <a:t>зброї і правил взяття її на облік</a:t>
            </a: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Tree>
    <p:extLst>
      <p:ext uri="{BB962C8B-B14F-4D97-AF65-F5344CB8AC3E}">
        <p14:creationId xmlns:p14="http://schemas.microsoft.com/office/powerpoint/2010/main" val="2968704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001"/>
            <a:ext cx="12192000" cy="6857919"/>
          </a:xfrm>
          <a:prstGeom prst="rect">
            <a:avLst/>
          </a:prstGeom>
          <a:solidFill>
            <a:schemeClr val="bg1"/>
          </a:solidFill>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287" y="2729939"/>
            <a:ext cx="681811" cy="716925"/>
          </a:xfrm>
          <a:prstGeom prst="rect">
            <a:avLst/>
          </a:prstGeom>
        </p:spPr>
      </p:pic>
      <p:cxnSp>
        <p:nvCxnSpPr>
          <p:cNvPr id="19" name="Прямая соединительная линия 18"/>
          <p:cNvCxnSpPr/>
          <p:nvPr/>
        </p:nvCxnSpPr>
        <p:spPr>
          <a:xfrm>
            <a:off x="1940054" y="2357387"/>
            <a:ext cx="8213094" cy="796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20" name="TextBox 19"/>
          <p:cNvSpPr txBox="1"/>
          <p:nvPr/>
        </p:nvSpPr>
        <p:spPr>
          <a:xfrm>
            <a:off x="362179" y="3446864"/>
            <a:ext cx="3474028" cy="584775"/>
          </a:xfrm>
          <a:prstGeom prst="rect">
            <a:avLst/>
          </a:prstGeom>
          <a:noFill/>
        </p:spPr>
        <p:txBody>
          <a:bodyPr wrap="none" rtlCol="0">
            <a:spAutoFit/>
          </a:bodyPr>
          <a:lstStyle/>
          <a:p>
            <a:pPr algn="ctr"/>
            <a:r>
              <a:rPr lang="uk-UA" sz="1600" b="1" dirty="0">
                <a:solidFill>
                  <a:srgbClr val="182947"/>
                </a:solidFill>
                <a:latin typeface="Proxima Nova Rg" panose="02000506030000020004" pitchFamily="2" charset="0"/>
              </a:rPr>
              <a:t>Незаконна порубка, перевезення</a:t>
            </a:r>
          </a:p>
          <a:p>
            <a:pPr algn="ctr"/>
            <a:r>
              <a:rPr lang="uk-UA" sz="1600" b="1" dirty="0">
                <a:solidFill>
                  <a:srgbClr val="182947"/>
                </a:solidFill>
                <a:latin typeface="Proxima Nova Rg" panose="02000506030000020004" pitchFamily="2" charset="0"/>
              </a:rPr>
              <a:t>або зберігання, збут лісу</a:t>
            </a:r>
          </a:p>
        </p:txBody>
      </p:sp>
      <p:sp>
        <p:nvSpPr>
          <p:cNvPr id="22" name="TextBox 21"/>
          <p:cNvSpPr txBox="1"/>
          <p:nvPr/>
        </p:nvSpPr>
        <p:spPr>
          <a:xfrm>
            <a:off x="3036500" y="4442398"/>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8</a:t>
            </a:r>
          </a:p>
        </p:txBody>
      </p:sp>
      <p:pic>
        <p:nvPicPr>
          <p:cNvPr id="23" name="Рисунок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1989" y="2695007"/>
            <a:ext cx="733314" cy="716925"/>
          </a:xfrm>
          <a:prstGeom prst="rect">
            <a:avLst/>
          </a:prstGeom>
        </p:spPr>
      </p:pic>
      <p:sp>
        <p:nvSpPr>
          <p:cNvPr id="24" name="TextBox 23"/>
          <p:cNvSpPr txBox="1"/>
          <p:nvPr/>
        </p:nvSpPr>
        <p:spPr>
          <a:xfrm>
            <a:off x="9782978" y="4205766"/>
            <a:ext cx="184731" cy="369332"/>
          </a:xfrm>
          <a:prstGeom prst="rect">
            <a:avLst/>
          </a:prstGeom>
          <a:noFill/>
        </p:spPr>
        <p:txBody>
          <a:bodyPr wrap="none" rtlCol="0">
            <a:spAutoFit/>
          </a:bodyPr>
          <a:lstStyle/>
          <a:p>
            <a:endParaRPr lang="uk-UA" dirty="0"/>
          </a:p>
        </p:txBody>
      </p:sp>
      <p:sp>
        <p:nvSpPr>
          <p:cNvPr id="25" name="TextBox 24"/>
          <p:cNvSpPr txBox="1"/>
          <p:nvPr/>
        </p:nvSpPr>
        <p:spPr>
          <a:xfrm>
            <a:off x="4733178" y="3446863"/>
            <a:ext cx="2250937" cy="584775"/>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Самовільне зайняття</a:t>
            </a:r>
          </a:p>
          <a:p>
            <a:pPr algn="ctr"/>
            <a:r>
              <a:rPr lang="uk-UA" sz="1600" dirty="0">
                <a:solidFill>
                  <a:srgbClr val="182947"/>
                </a:solidFill>
                <a:latin typeface="Proxima Nova Rg" panose="02000506030000020004" pitchFamily="2" charset="0"/>
              </a:rPr>
              <a:t>земельної ділянки</a:t>
            </a:r>
          </a:p>
        </p:txBody>
      </p:sp>
      <p:sp>
        <p:nvSpPr>
          <p:cNvPr id="26" name="TextBox 25"/>
          <p:cNvSpPr txBox="1"/>
          <p:nvPr/>
        </p:nvSpPr>
        <p:spPr>
          <a:xfrm>
            <a:off x="6592122" y="4442398"/>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a:t>
            </a:r>
          </a:p>
        </p:txBody>
      </p:sp>
      <p:pic>
        <p:nvPicPr>
          <p:cNvPr id="27" name="Рисунок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16878" y="2729938"/>
            <a:ext cx="716925" cy="716925"/>
          </a:xfrm>
          <a:prstGeom prst="rect">
            <a:avLst/>
          </a:prstGeom>
        </p:spPr>
      </p:pic>
      <p:sp>
        <p:nvSpPr>
          <p:cNvPr id="28" name="TextBox 27"/>
          <p:cNvSpPr txBox="1"/>
          <p:nvPr/>
        </p:nvSpPr>
        <p:spPr>
          <a:xfrm>
            <a:off x="8088635" y="3449232"/>
            <a:ext cx="3573414" cy="830997"/>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Незаконне полювання та зайняття</a:t>
            </a:r>
          </a:p>
          <a:p>
            <a:pPr algn="ctr"/>
            <a:r>
              <a:rPr lang="uk-UA" sz="1600" dirty="0">
                <a:solidFill>
                  <a:srgbClr val="182947"/>
                </a:solidFill>
                <a:latin typeface="Proxima Nova Rg" panose="02000506030000020004" pitchFamily="2" charset="0"/>
              </a:rPr>
              <a:t>рибним, звіриним іншим</a:t>
            </a:r>
          </a:p>
          <a:p>
            <a:pPr algn="ctr"/>
            <a:r>
              <a:rPr lang="uk-UA" sz="1600" dirty="0">
                <a:solidFill>
                  <a:srgbClr val="182947"/>
                </a:solidFill>
                <a:latin typeface="Proxima Nova Rg" panose="02000506030000020004" pitchFamily="2" charset="0"/>
              </a:rPr>
              <a:t>водним добувним промислом</a:t>
            </a:r>
          </a:p>
        </p:txBody>
      </p:sp>
      <p:sp>
        <p:nvSpPr>
          <p:cNvPr id="29" name="TextBox 28"/>
          <p:cNvSpPr txBox="1"/>
          <p:nvPr/>
        </p:nvSpPr>
        <p:spPr>
          <a:xfrm>
            <a:off x="11142878" y="443735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6</a:t>
            </a:r>
          </a:p>
        </p:txBody>
      </p:sp>
      <p:sp>
        <p:nvSpPr>
          <p:cNvPr id="33" name="TextBox 32"/>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34" name="Прямоугольник 33"/>
          <p:cNvSpPr/>
          <p:nvPr/>
        </p:nvSpPr>
        <p:spPr>
          <a:xfrm>
            <a:off x="1940054" y="1799836"/>
            <a:ext cx="8311891"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захисту довкілля та природних ресурсів</a:t>
            </a:r>
          </a:p>
        </p:txBody>
      </p:sp>
      <p:cxnSp>
        <p:nvCxnSpPr>
          <p:cNvPr id="7" name="Прямая соединительная линия 6"/>
          <p:cNvCxnSpPr/>
          <p:nvPr/>
        </p:nvCxnSpPr>
        <p:spPr>
          <a:xfrm>
            <a:off x="4198385" y="3053468"/>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35" name="Прямая соединительная линия 34"/>
          <p:cNvCxnSpPr/>
          <p:nvPr/>
        </p:nvCxnSpPr>
        <p:spPr>
          <a:xfrm>
            <a:off x="7559372" y="3020251"/>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sp>
        <p:nvSpPr>
          <p:cNvPr id="21" name="TextBox 20"/>
          <p:cNvSpPr txBox="1"/>
          <p:nvPr/>
        </p:nvSpPr>
        <p:spPr>
          <a:xfrm>
            <a:off x="361491" y="4534869"/>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6" name="TextBox 35"/>
          <p:cNvSpPr txBox="1"/>
          <p:nvPr/>
        </p:nvSpPr>
        <p:spPr>
          <a:xfrm>
            <a:off x="315276" y="532823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37" name="TextBox 36"/>
          <p:cNvSpPr txBox="1"/>
          <p:nvPr/>
        </p:nvSpPr>
        <p:spPr>
          <a:xfrm>
            <a:off x="3035956" y="523590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38" name="TextBox 37"/>
          <p:cNvSpPr txBox="1"/>
          <p:nvPr/>
        </p:nvSpPr>
        <p:spPr>
          <a:xfrm>
            <a:off x="4363858"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9" name="TextBox 38"/>
          <p:cNvSpPr txBox="1"/>
          <p:nvPr/>
        </p:nvSpPr>
        <p:spPr>
          <a:xfrm>
            <a:off x="4363858" y="532918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0" name="TextBox 39"/>
          <p:cNvSpPr txBox="1"/>
          <p:nvPr/>
        </p:nvSpPr>
        <p:spPr>
          <a:xfrm>
            <a:off x="6592122" y="5234609"/>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1" name="TextBox 40"/>
          <p:cNvSpPr txBox="1"/>
          <p:nvPr/>
        </p:nvSpPr>
        <p:spPr>
          <a:xfrm>
            <a:off x="11142878" y="523230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2" name="TextBox 41"/>
          <p:cNvSpPr txBox="1"/>
          <p:nvPr/>
        </p:nvSpPr>
        <p:spPr>
          <a:xfrm>
            <a:off x="7858537"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43" name="TextBox 42"/>
          <p:cNvSpPr txBox="1"/>
          <p:nvPr/>
        </p:nvSpPr>
        <p:spPr>
          <a:xfrm>
            <a:off x="7857631" y="5323308"/>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4" name="TextBox 43"/>
          <p:cNvSpPr txBox="1"/>
          <p:nvPr/>
        </p:nvSpPr>
        <p:spPr>
          <a:xfrm>
            <a:off x="768884" y="6412729"/>
            <a:ext cx="231154" cy="338554"/>
          </a:xfrm>
          <a:prstGeom prst="rect">
            <a:avLst/>
          </a:prstGeom>
          <a:noFill/>
        </p:spPr>
        <p:txBody>
          <a:bodyPr wrap="none" rtlCol="0">
            <a:spAutoFit/>
          </a:bodyPr>
          <a:lstStyle/>
          <a:p>
            <a:r>
              <a:rPr lang="uk-UA" sz="1600" dirty="0">
                <a:solidFill>
                  <a:srgbClr val="FF0000"/>
                </a:solidFill>
                <a:latin typeface="Proxima Nova Lt" panose="02000506030000020004" pitchFamily="2" charset="0"/>
              </a:rPr>
              <a:t> </a:t>
            </a:r>
          </a:p>
        </p:txBody>
      </p:sp>
      <p:sp>
        <p:nvSpPr>
          <p:cNvPr id="45" name="TextBox 44"/>
          <p:cNvSpPr txBox="1"/>
          <p:nvPr/>
        </p:nvSpPr>
        <p:spPr>
          <a:xfrm>
            <a:off x="365541" y="5913568"/>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6" name="TextBox 45"/>
          <p:cNvSpPr txBox="1"/>
          <p:nvPr/>
        </p:nvSpPr>
        <p:spPr>
          <a:xfrm>
            <a:off x="4366785" y="5908589"/>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7" name="TextBox 46"/>
          <p:cNvSpPr txBox="1"/>
          <p:nvPr/>
        </p:nvSpPr>
        <p:spPr>
          <a:xfrm>
            <a:off x="7977108" y="5916364"/>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Tree>
    <p:extLst>
      <p:ext uri="{BB962C8B-B14F-4D97-AF65-F5344CB8AC3E}">
        <p14:creationId xmlns:p14="http://schemas.microsoft.com/office/powerpoint/2010/main" val="973837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Виступи перед громадою</a:t>
            </a: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38342" y="3574060"/>
            <a:ext cx="3483646" cy="646331"/>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a:solidFill>
                  <a:srgbClr val="182947"/>
                </a:solidFill>
                <a:latin typeface="Proxima Nova Rg" panose="02000506030000020004" pitchFamily="2" charset="0"/>
              </a:rPr>
              <a:t>В органах державної влади</a:t>
            </a:r>
          </a:p>
          <a:p>
            <a:pPr algn="ctr"/>
            <a:r>
              <a:rPr lang="uk-UA" dirty="0">
                <a:solidFill>
                  <a:srgbClr val="182947"/>
                </a:solidFill>
                <a:latin typeface="Proxima Nova Rg" panose="02000506030000020004" pitchFamily="2" charset="0"/>
              </a:rPr>
              <a:t>та місцевого самоврядування</a:t>
            </a:r>
          </a:p>
        </p:txBody>
      </p:sp>
      <p:sp>
        <p:nvSpPr>
          <p:cNvPr id="11" name="TextBox 10"/>
          <p:cNvSpPr txBox="1"/>
          <p:nvPr/>
        </p:nvSpPr>
        <p:spPr>
          <a:xfrm>
            <a:off x="7164115" y="3574888"/>
            <a:ext cx="3264035" cy="646331"/>
          </a:xfrm>
          <a:prstGeom prst="rect">
            <a:avLst/>
          </a:prstGeom>
          <a:noFill/>
          <a:ln w="9525">
            <a:solidFill>
              <a:schemeClr val="tx1"/>
            </a:solidFill>
          </a:ln>
        </p:spPr>
        <p:txBody>
          <a:bodyPr wrap="none" rtlCol="0">
            <a:spAutoFit/>
          </a:bodyPr>
          <a:lstStyle/>
          <a:p>
            <a:pPr algn="ctr"/>
            <a:r>
              <a:rPr lang="uk-UA" dirty="0">
                <a:solidFill>
                  <a:srgbClr val="182947"/>
                </a:solidFill>
                <a:latin typeface="Proxima Nova Rg" panose="02000506030000020004" pitchFamily="2" charset="0"/>
              </a:rPr>
              <a:t>В приватних підприємствах,</a:t>
            </a:r>
          </a:p>
          <a:p>
            <a:pPr algn="ctr"/>
            <a:r>
              <a:rPr lang="uk-UA" dirty="0">
                <a:solidFill>
                  <a:srgbClr val="182947"/>
                </a:solidFill>
                <a:latin typeface="Proxima Nova Rg" panose="02000506030000020004" pitchFamily="2" charset="0"/>
              </a:rPr>
              <a:t>установах та організаціях</a:t>
            </a:r>
          </a:p>
        </p:txBody>
      </p:sp>
      <p:sp>
        <p:nvSpPr>
          <p:cNvPr id="12" name="TextBox 11"/>
          <p:cNvSpPr txBox="1"/>
          <p:nvPr/>
        </p:nvSpPr>
        <p:spPr>
          <a:xfrm>
            <a:off x="743577" y="4517129"/>
            <a:ext cx="4280339" cy="1877437"/>
          </a:xfrm>
          <a:prstGeom prst="rect">
            <a:avLst/>
          </a:prstGeom>
          <a:noFill/>
        </p:spPr>
        <p:txBody>
          <a:bodyPr wrap="none" rtlCol="0">
            <a:spAutoFit/>
          </a:bodyPr>
          <a:lstStyle/>
          <a:p>
            <a:pPr algn="just"/>
            <a:r>
              <a:rPr lang="uk-UA" sz="1400" dirty="0">
                <a:latin typeface="Proxima Nova Lt" panose="02000506030000020004" pitchFamily="2" charset="0"/>
              </a:rPr>
              <a:t>Тут має бути перелік органів державної влади</a:t>
            </a:r>
          </a:p>
          <a:p>
            <a:pPr algn="just"/>
            <a:r>
              <a:rPr lang="uk-UA" sz="1400" dirty="0">
                <a:latin typeface="Proxima Nova Lt" panose="02000506030000020004" pitchFamily="2" charset="0"/>
              </a:rPr>
              <a:t>та місцевого самоврядування, які ви відвідали із виступами</a:t>
            </a:r>
          </a:p>
          <a:p>
            <a:pPr marL="285750" indent="-285750" algn="just">
              <a:buFont typeface="Wingdings" panose="05000000000000000000" pitchFamily="2" charset="2"/>
              <a:buChar char="§"/>
            </a:pPr>
            <a:r>
              <a:rPr lang="uk-UA" sz="1400" dirty="0" err="1">
                <a:latin typeface="Proxima Nova Lt" panose="02000506030000020004" pitchFamily="2" charset="0"/>
              </a:rPr>
              <a:t>Павлівська</a:t>
            </a:r>
            <a:r>
              <a:rPr lang="uk-UA" sz="1400" dirty="0">
                <a:latin typeface="Proxima Nova Lt" panose="02000506030000020004" pitchFamily="2" charset="0"/>
              </a:rPr>
              <a:t> </a:t>
            </a:r>
            <a:r>
              <a:rPr lang="uk-UA" sz="1400" dirty="0" err="1">
                <a:latin typeface="Proxima Nova Lt" panose="02000506030000020004" pitchFamily="2" charset="0"/>
              </a:rPr>
              <a:t>селищьна</a:t>
            </a:r>
            <a:r>
              <a:rPr lang="uk-UA" sz="1400" dirty="0">
                <a:latin typeface="Proxima Nova Lt" panose="02000506030000020004" pitchFamily="2" charset="0"/>
              </a:rPr>
              <a:t> рада</a:t>
            </a:r>
          </a:p>
          <a:p>
            <a:pPr marL="285750" indent="-285750" algn="just">
              <a:buFont typeface="Wingdings" panose="05000000000000000000" pitchFamily="2" charset="2"/>
              <a:buChar char="§"/>
            </a:pPr>
            <a:r>
              <a:rPr lang="uk-UA" sz="1400" dirty="0" err="1">
                <a:latin typeface="Proxima Nova Lt" panose="02000506030000020004" pitchFamily="2" charset="0"/>
              </a:rPr>
              <a:t>Новофастівська</a:t>
            </a:r>
            <a:r>
              <a:rPr lang="uk-UA" sz="1400" dirty="0">
                <a:latin typeface="Proxima Nova Lt" panose="02000506030000020004" pitchFamily="2" charset="0"/>
              </a:rPr>
              <a:t> </a:t>
            </a:r>
            <a:r>
              <a:rPr lang="uk-UA" sz="1400" dirty="0" err="1">
                <a:latin typeface="Proxima Nova Lt" panose="02000506030000020004" pitchFamily="2" charset="0"/>
              </a:rPr>
              <a:t>селищьна</a:t>
            </a:r>
            <a:r>
              <a:rPr lang="uk-UA" sz="1400" dirty="0">
                <a:latin typeface="Proxima Nova Lt" panose="02000506030000020004" pitchFamily="2" charset="0"/>
              </a:rPr>
              <a:t> рада</a:t>
            </a:r>
          </a:p>
          <a:p>
            <a:pPr marL="285750" indent="-285750" algn="just">
              <a:buFont typeface="Wingdings" panose="05000000000000000000" pitchFamily="2" charset="2"/>
              <a:buChar char="§"/>
            </a:pPr>
            <a:r>
              <a:rPr lang="uk-UA" sz="1400" dirty="0" err="1">
                <a:latin typeface="Proxima Nova Lt" panose="02000506030000020004" pitchFamily="2" charset="0"/>
              </a:rPr>
              <a:t>Дзюньківська</a:t>
            </a:r>
            <a:r>
              <a:rPr lang="uk-UA" sz="1400" dirty="0">
                <a:latin typeface="Proxima Nova Lt" panose="02000506030000020004" pitchFamily="2" charset="0"/>
              </a:rPr>
              <a:t> </a:t>
            </a:r>
            <a:r>
              <a:rPr lang="uk-UA" sz="1400" dirty="0" err="1">
                <a:latin typeface="Proxima Nova Lt" panose="02000506030000020004" pitchFamily="2" charset="0"/>
              </a:rPr>
              <a:t>селищьна</a:t>
            </a:r>
            <a:r>
              <a:rPr lang="uk-UA" sz="1400" dirty="0">
                <a:latin typeface="Proxima Nova Lt" panose="02000506030000020004" pitchFamily="2" charset="0"/>
              </a:rPr>
              <a:t> рада</a:t>
            </a:r>
          </a:p>
          <a:p>
            <a:pPr marL="285750" indent="-285750" algn="just">
              <a:buFont typeface="Wingdings" panose="05000000000000000000" pitchFamily="2" charset="2"/>
              <a:buChar char="§"/>
            </a:pPr>
            <a:r>
              <a:rPr lang="uk-UA" sz="1400" dirty="0" err="1">
                <a:latin typeface="Proxima Nova Lt" panose="02000506030000020004" pitchFamily="2" charset="0"/>
              </a:rPr>
              <a:t>Борщагівська</a:t>
            </a:r>
            <a:r>
              <a:rPr lang="uk-UA" sz="1400" dirty="0">
                <a:latin typeface="Proxima Nova Lt" panose="02000506030000020004" pitchFamily="2" charset="0"/>
              </a:rPr>
              <a:t> </a:t>
            </a:r>
            <a:r>
              <a:rPr lang="uk-UA" sz="1400" dirty="0" err="1">
                <a:latin typeface="Proxima Nova Lt" panose="02000506030000020004" pitchFamily="2" charset="0"/>
              </a:rPr>
              <a:t>селищьна</a:t>
            </a:r>
            <a:r>
              <a:rPr lang="uk-UA" sz="1400" dirty="0">
                <a:latin typeface="Proxima Nova Lt" panose="02000506030000020004" pitchFamily="2" charset="0"/>
              </a:rPr>
              <a:t> рада</a:t>
            </a:r>
          </a:p>
          <a:p>
            <a:pPr algn="just"/>
            <a:endParaRPr lang="uk-UA" sz="1400" dirty="0">
              <a:solidFill>
                <a:srgbClr val="FF0000"/>
              </a:solidFill>
              <a:latin typeface="Proxima Nova Lt" panose="02000506030000020004" pitchFamily="2" charset="0"/>
            </a:endParaRPr>
          </a:p>
          <a:p>
            <a:r>
              <a:rPr lang="uk-UA" dirty="0"/>
              <a:t>  </a:t>
            </a:r>
          </a:p>
        </p:txBody>
      </p:sp>
      <p:sp>
        <p:nvSpPr>
          <p:cNvPr id="13" name="TextBox 12"/>
          <p:cNvSpPr txBox="1"/>
          <p:nvPr/>
        </p:nvSpPr>
        <p:spPr>
          <a:xfrm>
            <a:off x="6877824" y="4517129"/>
            <a:ext cx="3767378" cy="2092881"/>
          </a:xfrm>
          <a:prstGeom prst="rect">
            <a:avLst/>
          </a:prstGeom>
          <a:noFill/>
        </p:spPr>
        <p:txBody>
          <a:bodyPr wrap="none" rtlCol="0">
            <a:spAutoFit/>
          </a:bodyPr>
          <a:lstStyle/>
          <a:p>
            <a:pPr algn="just"/>
            <a:r>
              <a:rPr lang="uk-UA" sz="1400" dirty="0">
                <a:latin typeface="Proxima Nova Lt" panose="02000506030000020004" pitchFamily="2" charset="0"/>
              </a:rPr>
              <a:t>Тут має бути перелік приватних підприємств,</a:t>
            </a:r>
          </a:p>
          <a:p>
            <a:pPr algn="just"/>
            <a:r>
              <a:rPr lang="uk-UA" sz="1400" dirty="0">
                <a:latin typeface="Proxima Nova Lt" panose="02000506030000020004" pitchFamily="2" charset="0"/>
              </a:rPr>
              <a:t>установ та організацій, які ви відвідали із виступами</a:t>
            </a:r>
          </a:p>
          <a:p>
            <a:pPr marL="285750" indent="-285750" algn="just">
              <a:buFont typeface="Wingdings" panose="05000000000000000000" pitchFamily="2" charset="2"/>
              <a:buChar char="§"/>
            </a:pPr>
            <a:r>
              <a:rPr lang="uk-UA" sz="1400" dirty="0">
                <a:latin typeface="Proxima Nova Lt" panose="02000506030000020004" pitchFamily="2" charset="0"/>
              </a:rPr>
              <a:t>ФОП «Северин»</a:t>
            </a:r>
          </a:p>
          <a:p>
            <a:pPr marL="285750" indent="-285750" algn="just">
              <a:buFont typeface="Wingdings" panose="05000000000000000000" pitchFamily="2" charset="2"/>
              <a:buChar char="§"/>
            </a:pPr>
            <a:r>
              <a:rPr lang="uk-UA" sz="1400" dirty="0">
                <a:latin typeface="Proxima Nova Lt" panose="02000506030000020004" pitchFamily="2" charset="0"/>
              </a:rPr>
              <a:t>ФОП «</a:t>
            </a:r>
            <a:r>
              <a:rPr lang="uk-UA" sz="1400" dirty="0" err="1">
                <a:latin typeface="Proxima Nova Lt" panose="02000506030000020004" pitchFamily="2" charset="0"/>
              </a:rPr>
              <a:t>Капітун</a:t>
            </a:r>
            <a:r>
              <a:rPr lang="uk-UA" sz="1400" dirty="0">
                <a:latin typeface="Proxima Nova Lt" panose="02000506030000020004" pitchFamily="2" charset="0"/>
              </a:rPr>
              <a:t>»</a:t>
            </a:r>
          </a:p>
          <a:p>
            <a:pPr marL="285750" indent="-285750" algn="just">
              <a:buFont typeface="Wingdings" panose="05000000000000000000" pitchFamily="2" charset="2"/>
              <a:buChar char="§"/>
            </a:pPr>
            <a:endParaRPr lang="uk-UA" sz="1400" dirty="0">
              <a:latin typeface="Proxima Nova Lt" panose="02000506030000020004" pitchFamily="2" charset="0"/>
            </a:endParaRP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pPr marL="285750" indent="-285750" algn="just">
              <a:buFont typeface="Wingdings" panose="05000000000000000000" pitchFamily="2" charset="2"/>
              <a:buChar char="§"/>
            </a:pPr>
            <a:r>
              <a:rPr lang="uk-UA" sz="1400" dirty="0">
                <a:solidFill>
                  <a:srgbClr val="FF0000"/>
                </a:solidFill>
                <a:latin typeface="Proxima Nova Lt" panose="02000506030000020004" pitchFamily="2" charset="0"/>
              </a:rPr>
              <a:t>!</a:t>
            </a:r>
          </a:p>
          <a:p>
            <a:r>
              <a:rPr lang="uk-UA" dirty="0"/>
              <a:t>  </a:t>
            </a:r>
          </a:p>
        </p:txBody>
      </p:sp>
    </p:spTree>
    <p:extLst>
      <p:ext uri="{BB962C8B-B14F-4D97-AF65-F5344CB8AC3E}">
        <p14:creationId xmlns:p14="http://schemas.microsoft.com/office/powerpoint/2010/main" val="1348065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0344"/>
            <a:ext cx="12192000" cy="6857919"/>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6689" y="2341314"/>
            <a:ext cx="834886" cy="83488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9378" y="2341314"/>
            <a:ext cx="938892" cy="938892"/>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240" y="2345634"/>
            <a:ext cx="834886" cy="834886"/>
          </a:xfrm>
          <a:prstGeom prst="rect">
            <a:avLst/>
          </a:prstGeom>
        </p:spPr>
      </p:pic>
      <p:sp>
        <p:nvSpPr>
          <p:cNvPr id="11" name="TextBox 10"/>
          <p:cNvSpPr txBox="1"/>
          <p:nvPr/>
        </p:nvSpPr>
        <p:spPr>
          <a:xfrm>
            <a:off x="183334" y="3284526"/>
            <a:ext cx="3344185" cy="923330"/>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транспортні засоби,</a:t>
            </a:r>
          </a:p>
          <a:p>
            <a:pPr algn="ctr"/>
            <a:r>
              <a:rPr lang="uk-UA" dirty="0">
                <a:solidFill>
                  <a:srgbClr val="182947"/>
                </a:solidFill>
                <a:latin typeface="Proxima Nova Lt" panose="02000506030000020004" pitchFamily="2" charset="0"/>
              </a:rPr>
              <a:t>якими незаконно заволоділи</a:t>
            </a:r>
          </a:p>
        </p:txBody>
      </p:sp>
      <p:sp>
        <p:nvSpPr>
          <p:cNvPr id="12" name="TextBox 11"/>
          <p:cNvSpPr txBox="1"/>
          <p:nvPr/>
        </p:nvSpPr>
        <p:spPr>
          <a:xfrm>
            <a:off x="4681580" y="3330691"/>
            <a:ext cx="2744662" cy="830997"/>
          </a:xfrm>
          <a:prstGeom prst="rect">
            <a:avLst/>
          </a:prstGeom>
          <a:noFill/>
        </p:spPr>
        <p:txBody>
          <a:bodyPr wrap="none" rtlCol="0">
            <a:spAutoFit/>
          </a:bodyPr>
          <a:lstStyle/>
          <a:p>
            <a:pPr algn="ctr"/>
            <a:r>
              <a:rPr lang="uk-UA" sz="2400" dirty="0">
                <a:solidFill>
                  <a:srgbClr val="182947"/>
                </a:solidFill>
                <a:latin typeface="Proxima Nova Lt" panose="02000506030000020004" pitchFamily="2" charset="0"/>
              </a:rPr>
              <a:t>Затримали</a:t>
            </a:r>
          </a:p>
          <a:p>
            <a:pPr algn="ctr"/>
            <a:r>
              <a:rPr lang="uk-UA" sz="2400" dirty="0">
                <a:solidFill>
                  <a:srgbClr val="182947"/>
                </a:solidFill>
                <a:latin typeface="Proxima Nova Lt" panose="02000506030000020004" pitchFamily="2" charset="0"/>
              </a:rPr>
              <a:t>правопорушників</a:t>
            </a:r>
          </a:p>
        </p:txBody>
      </p:sp>
      <p:sp>
        <p:nvSpPr>
          <p:cNvPr id="13" name="TextBox 12"/>
          <p:cNvSpPr txBox="1"/>
          <p:nvPr/>
        </p:nvSpPr>
        <p:spPr>
          <a:xfrm>
            <a:off x="8795246" y="3330692"/>
            <a:ext cx="2807179" cy="1200329"/>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осіб зниклих безвісти та</a:t>
            </a:r>
          </a:p>
          <a:p>
            <a:pPr algn="ctr"/>
            <a:r>
              <a:rPr lang="uk-UA" dirty="0">
                <a:solidFill>
                  <a:srgbClr val="182947"/>
                </a:solidFill>
                <a:latin typeface="Proxima Nova Lt" panose="02000506030000020004" pitchFamily="2" charset="0"/>
              </a:rPr>
              <a:t>осіб, що переховуються</a:t>
            </a:r>
          </a:p>
          <a:p>
            <a:pPr algn="ctr"/>
            <a:r>
              <a:rPr lang="uk-UA" dirty="0">
                <a:solidFill>
                  <a:srgbClr val="182947"/>
                </a:solidFill>
                <a:latin typeface="Proxima Nova Lt" panose="02000506030000020004" pitchFamily="2" charset="0"/>
              </a:rPr>
              <a:t>від слідства та суду</a:t>
            </a:r>
          </a:p>
        </p:txBody>
      </p:sp>
      <p:sp>
        <p:nvSpPr>
          <p:cNvPr id="18" name="TextBox 17"/>
          <p:cNvSpPr txBox="1"/>
          <p:nvPr/>
        </p:nvSpPr>
        <p:spPr>
          <a:xfrm>
            <a:off x="1319702" y="5183377"/>
            <a:ext cx="535724" cy="1015663"/>
          </a:xfrm>
          <a:prstGeom prst="rect">
            <a:avLst/>
          </a:prstGeom>
          <a:noFill/>
        </p:spPr>
        <p:txBody>
          <a:bodyPr wrap="none" rtlCol="0">
            <a:spAutoFit/>
          </a:bodyPr>
          <a:lstStyle/>
          <a:p>
            <a:r>
              <a:rPr lang="uk-UA" sz="6000" dirty="0">
                <a:latin typeface="Proxima Nova Rg" panose="02000506030000020004" pitchFamily="2" charset="0"/>
              </a:rPr>
              <a:t>0</a:t>
            </a:r>
          </a:p>
        </p:txBody>
      </p:sp>
      <p:sp>
        <p:nvSpPr>
          <p:cNvPr id="19" name="TextBox 18"/>
          <p:cNvSpPr txBox="1"/>
          <p:nvPr/>
        </p:nvSpPr>
        <p:spPr>
          <a:xfrm>
            <a:off x="5786049" y="5164396"/>
            <a:ext cx="535724" cy="1015663"/>
          </a:xfrm>
          <a:prstGeom prst="rect">
            <a:avLst/>
          </a:prstGeom>
          <a:noFill/>
        </p:spPr>
        <p:txBody>
          <a:bodyPr wrap="none" rtlCol="0">
            <a:spAutoFit/>
          </a:bodyPr>
          <a:lstStyle/>
          <a:p>
            <a:r>
              <a:rPr lang="uk-UA" sz="6000" dirty="0">
                <a:latin typeface="Proxima Nova Rg" panose="02000506030000020004" pitchFamily="2" charset="0"/>
              </a:rPr>
              <a:t>1</a:t>
            </a:r>
          </a:p>
        </p:txBody>
      </p:sp>
      <p:sp>
        <p:nvSpPr>
          <p:cNvPr id="20" name="TextBox 19"/>
          <p:cNvSpPr txBox="1"/>
          <p:nvPr/>
        </p:nvSpPr>
        <p:spPr>
          <a:xfrm>
            <a:off x="10132546" y="5099295"/>
            <a:ext cx="535724" cy="1015663"/>
          </a:xfrm>
          <a:prstGeom prst="rect">
            <a:avLst/>
          </a:prstGeom>
          <a:noFill/>
        </p:spPr>
        <p:txBody>
          <a:bodyPr wrap="none" rtlCol="0">
            <a:spAutoFit/>
          </a:bodyPr>
          <a:lstStyle/>
          <a:p>
            <a:r>
              <a:rPr lang="uk-UA" sz="6000" dirty="0">
                <a:latin typeface="Proxima Nova Rg" panose="02000506030000020004" pitchFamily="2" charset="0"/>
              </a:rPr>
              <a:t>4</a:t>
            </a:r>
          </a:p>
        </p:txBody>
      </p:sp>
      <p:cxnSp>
        <p:nvCxnSpPr>
          <p:cNvPr id="16" name="Прямая соединительная линия 15"/>
          <p:cNvCxnSpPr/>
          <p:nvPr/>
        </p:nvCxnSpPr>
        <p:spPr>
          <a:xfrm>
            <a:off x="81016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cxnSp>
        <p:nvCxnSpPr>
          <p:cNvPr id="21" name="Прямая соединительная линия 20"/>
          <p:cNvCxnSpPr/>
          <p:nvPr/>
        </p:nvCxnSpPr>
        <p:spPr>
          <a:xfrm>
            <a:off x="3926438" y="2272565"/>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18822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a:solidFill>
                  <a:srgbClr val="182947"/>
                </a:solidFill>
                <a:latin typeface="Proxima Nova Rg" panose="02000506030000020004" pitchFamily="2" charset="0"/>
                <a:cs typeface="Arial" panose="020B0604020202020204" pitchFamily="34" charset="0"/>
              </a:rPr>
              <a:t>Внесено</a:t>
            </a:r>
            <a:r>
              <a:rPr lang="uk-UA" dirty="0">
                <a:solidFill>
                  <a:srgbClr val="182947"/>
                </a:solidFill>
                <a:latin typeface="Proxima Nova Rg" panose="02000506030000020004" pitchFamily="2" charset="0"/>
                <a:cs typeface="Arial" panose="020B0604020202020204" pitchFamily="34" charset="0"/>
              </a:rPr>
              <a:t> відомості до</a:t>
            </a:r>
          </a:p>
          <a:p>
            <a:pPr algn="ctr"/>
            <a:r>
              <a:rPr lang="uk-UA" dirty="0">
                <a:solidFill>
                  <a:srgbClr val="182947"/>
                </a:solidFill>
                <a:latin typeface="Proxima Nova Rg" panose="02000506030000020004" pitchFamily="2" charset="0"/>
                <a:cs typeface="Arial" panose="020B0604020202020204" pitchFamily="34" charset="0"/>
              </a:rPr>
              <a:t>Єдиного реєстру досудових розслідувань</a:t>
            </a:r>
          </a:p>
          <a:p>
            <a:pPr algn="ctr"/>
            <a:r>
              <a:rPr lang="uk-UA" dirty="0">
                <a:solidFill>
                  <a:srgbClr val="182947"/>
                </a:solidFill>
                <a:latin typeface="Proxima Nova Rg" panose="02000506030000020004" pitchFamily="2" charset="0"/>
                <a:cs typeface="Arial" panose="020B0604020202020204" pitchFamily="34" charset="0"/>
              </a:rPr>
              <a:t>за 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838691" cy="523220"/>
          </a:xfrm>
          <a:prstGeom prst="rect">
            <a:avLst/>
          </a:prstGeom>
          <a:noFill/>
        </p:spPr>
        <p:txBody>
          <a:bodyPr wrap="none" rtlCol="0">
            <a:spAutoFit/>
          </a:bodyPr>
          <a:lstStyle/>
          <a:p>
            <a:r>
              <a:rPr lang="uk-UA" sz="2800" b="1" dirty="0">
                <a:solidFill>
                  <a:schemeClr val="bg1"/>
                </a:solidFill>
                <a:latin typeface="Proxima Nova Lt" panose="02000506030000020004" pitchFamily="2" charset="0"/>
              </a:rPr>
              <a:t>2024</a:t>
            </a:r>
          </a:p>
        </p:txBody>
      </p:sp>
      <p:sp>
        <p:nvSpPr>
          <p:cNvPr id="37" name="TextBox 36"/>
          <p:cNvSpPr txBox="1"/>
          <p:nvPr/>
        </p:nvSpPr>
        <p:spPr>
          <a:xfrm>
            <a:off x="2059543" y="4987529"/>
            <a:ext cx="1061509"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chemeClr val="tx1"/>
                </a:solidFill>
                <a:latin typeface="Proxima Nova Rg" panose="02000506030000020004" pitchFamily="2" charset="0"/>
              </a:rPr>
              <a:t>0/0</a:t>
            </a: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a:solidFill>
                  <a:srgbClr val="182947"/>
                </a:solidFill>
                <a:latin typeface="Proxima Nova Rg" panose="02000506030000020004" pitchFamily="2" charset="0"/>
              </a:rPr>
              <a:t>Розкрито кримінальних правопорушень</a:t>
            </a:r>
          </a:p>
          <a:p>
            <a:pPr algn="ctr"/>
            <a:r>
              <a:rPr lang="uk-UA" dirty="0">
                <a:solidFill>
                  <a:srgbClr val="182947"/>
                </a:solidFill>
                <a:latin typeface="Proxima Nova Rg" panose="02000506030000020004" pitchFamily="2" charset="0"/>
              </a:rPr>
              <a:t>ПОГ самостійно</a:t>
            </a:r>
          </a:p>
          <a:p>
            <a:pPr algn="ctr"/>
            <a:r>
              <a:rPr lang="uk-UA" dirty="0">
                <a:solidFill>
                  <a:srgbClr val="182947"/>
                </a:solidFill>
                <a:latin typeface="Proxima Nova Rg" panose="02000506030000020004" pitchFamily="2" charset="0"/>
              </a:rPr>
              <a:t>та спільно з іншими структурними</a:t>
            </a:r>
          </a:p>
          <a:p>
            <a:pPr algn="ctr"/>
            <a:r>
              <a:rPr lang="uk-UA" dirty="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8806664" y="4977213"/>
            <a:ext cx="1061509"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chemeClr val="tx1"/>
                </a:solidFill>
                <a:latin typeface="Proxima Nova Rg" panose="02000506030000020004" pitchFamily="2" charset="0"/>
              </a:rPr>
              <a:t>0/0</a:t>
            </a:r>
          </a:p>
        </p:txBody>
      </p:sp>
    </p:spTree>
    <p:extLst>
      <p:ext uri="{BB962C8B-B14F-4D97-AF65-F5344CB8AC3E}">
        <p14:creationId xmlns:p14="http://schemas.microsoft.com/office/powerpoint/2010/main" val="21276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0"/>
            <a:ext cx="12192073" cy="6857960"/>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5" name="TextBox 4"/>
          <p:cNvSpPr txBox="1"/>
          <p:nvPr/>
        </p:nvSpPr>
        <p:spPr>
          <a:xfrm>
            <a:off x="228600" y="859161"/>
            <a:ext cx="838691" cy="523220"/>
          </a:xfrm>
          <a:prstGeom prst="rect">
            <a:avLst/>
          </a:prstGeom>
          <a:noFill/>
        </p:spPr>
        <p:txBody>
          <a:bodyPr wrap="none" rtlCol="0">
            <a:spAutoFit/>
          </a:bodyPr>
          <a:lstStyle/>
          <a:p>
            <a:r>
              <a:rPr lang="uk-UA" sz="2800" b="1" dirty="0">
                <a:solidFill>
                  <a:schemeClr val="bg1"/>
                </a:solidFill>
                <a:latin typeface="Proxima Nova Lt" panose="02000506030000020004" pitchFamily="2" charset="0"/>
              </a:rPr>
              <a:t>2024</a:t>
            </a:r>
          </a:p>
        </p:txBody>
      </p:sp>
      <p:pic>
        <p:nvPicPr>
          <p:cNvPr id="6" name="Рисунок 183"/>
          <p:cNvPicPr preferRelativeResize="0">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006" y="2210516"/>
            <a:ext cx="948883" cy="85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421889" y="2286547"/>
            <a:ext cx="2712602"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Зберігання</a:t>
            </a:r>
          </a:p>
          <a:p>
            <a:r>
              <a:rPr lang="uk-UA" sz="2000" dirty="0">
                <a:solidFill>
                  <a:srgbClr val="182947"/>
                </a:solidFill>
                <a:latin typeface="Proxima Nova Rg" panose="02000506030000020004" pitchFamily="2" charset="0"/>
              </a:rPr>
              <a:t>наркотичних засобів</a:t>
            </a:r>
          </a:p>
        </p:txBody>
      </p:sp>
      <p:pic>
        <p:nvPicPr>
          <p:cNvPr id="9" name="Рисунок 12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965" y="3971591"/>
            <a:ext cx="883113" cy="824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421889" y="4183655"/>
            <a:ext cx="1643399" cy="400110"/>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Хуліганство</a:t>
            </a:r>
          </a:p>
        </p:txBody>
      </p:sp>
      <p:pic>
        <p:nvPicPr>
          <p:cNvPr id="11" name="Рисунок 134"/>
          <p:cNvPicPr preferRelativeResize="0">
            <a:picLock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3693" y="5696956"/>
            <a:ext cx="917658" cy="82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421889" y="5754058"/>
            <a:ext cx="2674130"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Нанесення</a:t>
            </a:r>
          </a:p>
          <a:p>
            <a:r>
              <a:rPr lang="uk-UA" sz="2000" dirty="0">
                <a:solidFill>
                  <a:srgbClr val="182947"/>
                </a:solidFill>
                <a:latin typeface="Proxima Nova Rg" panose="02000506030000020004" pitchFamily="2" charset="0"/>
              </a:rPr>
              <a:t>тілесних ушкоджень</a:t>
            </a:r>
          </a:p>
        </p:txBody>
      </p:sp>
      <p:pic>
        <p:nvPicPr>
          <p:cNvPr id="13" name="Рисунок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58259" y="2210516"/>
            <a:ext cx="858622" cy="755531"/>
          </a:xfrm>
          <a:prstGeom prst="rect">
            <a:avLst/>
          </a:prstGeom>
        </p:spPr>
      </p:pic>
      <p:sp>
        <p:nvSpPr>
          <p:cNvPr id="14" name="TextBox 13"/>
          <p:cNvSpPr txBox="1"/>
          <p:nvPr/>
        </p:nvSpPr>
        <p:spPr>
          <a:xfrm>
            <a:off x="7761301" y="2357448"/>
            <a:ext cx="1297150"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Крадіжка</a:t>
            </a:r>
          </a:p>
        </p:txBody>
      </p:sp>
      <p:sp>
        <p:nvSpPr>
          <p:cNvPr id="15" name="TextBox 14"/>
          <p:cNvSpPr txBox="1"/>
          <p:nvPr/>
        </p:nvSpPr>
        <p:spPr>
          <a:xfrm>
            <a:off x="7827226" y="3851135"/>
            <a:ext cx="1519968"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Підробка</a:t>
            </a:r>
          </a:p>
          <a:p>
            <a:r>
              <a:rPr lang="uk-UA" sz="2000" dirty="0">
                <a:solidFill>
                  <a:srgbClr val="182947"/>
                </a:solidFill>
                <a:latin typeface="Proxima Nova Lt" panose="02000506030000020004" pitchFamily="2" charset="0"/>
              </a:rPr>
              <a:t>документів</a:t>
            </a:r>
          </a:p>
        </p:txBody>
      </p:sp>
      <p:pic>
        <p:nvPicPr>
          <p:cNvPr id="16" name="Рисунок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7977" y="3816713"/>
            <a:ext cx="779185" cy="779185"/>
          </a:xfrm>
          <a:prstGeom prst="rect">
            <a:avLst/>
          </a:prstGeom>
        </p:spPr>
      </p:pic>
      <p:sp>
        <p:nvSpPr>
          <p:cNvPr id="17" name="TextBox 16"/>
          <p:cNvSpPr txBox="1"/>
          <p:nvPr/>
        </p:nvSpPr>
        <p:spPr>
          <a:xfrm>
            <a:off x="4686802" y="2386958"/>
            <a:ext cx="537327"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0/0</a:t>
            </a:r>
          </a:p>
        </p:txBody>
      </p:sp>
      <p:sp>
        <p:nvSpPr>
          <p:cNvPr id="18" name="TextBox 17"/>
          <p:cNvSpPr txBox="1"/>
          <p:nvPr/>
        </p:nvSpPr>
        <p:spPr>
          <a:xfrm>
            <a:off x="4686802" y="3971591"/>
            <a:ext cx="537327"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0/0</a:t>
            </a:r>
          </a:p>
        </p:txBody>
      </p:sp>
      <p:sp>
        <p:nvSpPr>
          <p:cNvPr id="19" name="TextBox 18"/>
          <p:cNvSpPr txBox="1"/>
          <p:nvPr/>
        </p:nvSpPr>
        <p:spPr>
          <a:xfrm>
            <a:off x="4686801" y="5877168"/>
            <a:ext cx="537327"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0/0</a:t>
            </a:r>
          </a:p>
        </p:txBody>
      </p:sp>
      <p:sp>
        <p:nvSpPr>
          <p:cNvPr id="20" name="TextBox 19"/>
          <p:cNvSpPr txBox="1"/>
          <p:nvPr/>
        </p:nvSpPr>
        <p:spPr>
          <a:xfrm>
            <a:off x="10640649" y="2326670"/>
            <a:ext cx="537327"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0/0</a:t>
            </a:r>
          </a:p>
        </p:txBody>
      </p:sp>
      <p:sp>
        <p:nvSpPr>
          <p:cNvPr id="21" name="TextBox 20"/>
          <p:cNvSpPr txBox="1"/>
          <p:nvPr/>
        </p:nvSpPr>
        <p:spPr>
          <a:xfrm>
            <a:off x="10636059" y="3922045"/>
            <a:ext cx="537327"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0/0</a:t>
            </a:r>
          </a:p>
        </p:txBody>
      </p:sp>
    </p:spTree>
    <p:extLst>
      <p:ext uri="{BB962C8B-B14F-4D97-AF65-F5344CB8AC3E}">
        <p14:creationId xmlns:p14="http://schemas.microsoft.com/office/powerpoint/2010/main" val="56784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1479" y="1782417"/>
            <a:ext cx="8812695" cy="5075583"/>
          </a:xfrm>
          <a:prstGeom prst="rect">
            <a:avLst/>
          </a:prstGeom>
        </p:spPr>
      </p:pic>
    </p:spTree>
    <p:extLst>
      <p:ext uri="{BB962C8B-B14F-4D97-AF65-F5344CB8AC3E}">
        <p14:creationId xmlns:p14="http://schemas.microsoft.com/office/powerpoint/2010/main" val="183881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03" y="0"/>
            <a:ext cx="12192073" cy="685800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4" y="1855304"/>
            <a:ext cx="8888896" cy="5002696"/>
          </a:xfrm>
          <a:prstGeom prst="rect">
            <a:avLst/>
          </a:prstGeom>
        </p:spPr>
      </p:pic>
    </p:spTree>
    <p:extLst>
      <p:ext uri="{BB962C8B-B14F-4D97-AF65-F5344CB8AC3E}">
        <p14:creationId xmlns:p14="http://schemas.microsoft.com/office/powerpoint/2010/main" val="3686276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 ДОМЕДИЧНОЇ ДОПОМОГИ</a:t>
            </a: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16" y="1677549"/>
            <a:ext cx="4355860" cy="4565374"/>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3098" y="1677550"/>
            <a:ext cx="3670852" cy="4565374"/>
          </a:xfrm>
          <a:prstGeom prst="rect">
            <a:avLst/>
          </a:prstGeom>
        </p:spPr>
      </p:pic>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677549"/>
            <a:ext cx="3617771" cy="4565374"/>
          </a:xfrm>
          <a:prstGeom prst="rect">
            <a:avLst/>
          </a:prstGeom>
        </p:spPr>
      </p:pic>
    </p:spTree>
    <p:extLst>
      <p:ext uri="{BB962C8B-B14F-4D97-AF65-F5344CB8AC3E}">
        <p14:creationId xmlns:p14="http://schemas.microsoft.com/office/powerpoint/2010/main" val="3171196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815798" y="2242897"/>
            <a:ext cx="6987810"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населених пунктів на території громади</a:t>
            </a:r>
          </a:p>
        </p:txBody>
      </p:sp>
      <p:sp>
        <p:nvSpPr>
          <p:cNvPr id="9" name="TextBox 8"/>
          <p:cNvSpPr txBox="1"/>
          <p:nvPr/>
        </p:nvSpPr>
        <p:spPr>
          <a:xfrm>
            <a:off x="2098764" y="2212120"/>
            <a:ext cx="559769" cy="584775"/>
          </a:xfrm>
          <a:prstGeom prst="rect">
            <a:avLst/>
          </a:prstGeom>
          <a:noFill/>
        </p:spPr>
        <p:txBody>
          <a:bodyPr wrap="none" rtlCol="0">
            <a:spAutoFit/>
          </a:bodyPr>
          <a:lstStyle/>
          <a:p>
            <a:r>
              <a:rPr lang="uk-UA" sz="3200" dirty="0">
                <a:latin typeface="Proxima Nova Rg" panose="02000506030000020004" pitchFamily="2" charset="0"/>
              </a:rPr>
              <a:t>60</a:t>
            </a: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296" y="3390964"/>
            <a:ext cx="812091" cy="757474"/>
          </a:xfrm>
          <a:prstGeom prst="rect">
            <a:avLst/>
          </a:prstGeom>
        </p:spPr>
      </p:pic>
      <p:sp>
        <p:nvSpPr>
          <p:cNvPr id="11" name="TextBox 10"/>
          <p:cNvSpPr txBox="1"/>
          <p:nvPr/>
        </p:nvSpPr>
        <p:spPr>
          <a:xfrm>
            <a:off x="2206711" y="3529158"/>
            <a:ext cx="189827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Проживає</a:t>
            </a:r>
          </a:p>
        </p:txBody>
      </p:sp>
      <p:sp>
        <p:nvSpPr>
          <p:cNvPr id="12" name="TextBox 11"/>
          <p:cNvSpPr txBox="1"/>
          <p:nvPr/>
        </p:nvSpPr>
        <p:spPr>
          <a:xfrm>
            <a:off x="4169420" y="3531892"/>
            <a:ext cx="1002197" cy="523220"/>
          </a:xfrm>
          <a:prstGeom prst="rect">
            <a:avLst/>
          </a:prstGeom>
          <a:noFill/>
        </p:spPr>
        <p:txBody>
          <a:bodyPr wrap="none" rtlCol="0">
            <a:spAutoFit/>
          </a:bodyPr>
          <a:lstStyle/>
          <a:p>
            <a:r>
              <a:rPr lang="uk-UA" sz="2800" dirty="0">
                <a:latin typeface="Proxima Nova Rg" panose="02000506030000020004" pitchFamily="2" charset="0"/>
              </a:rPr>
              <a:t>27074</a:t>
            </a:r>
          </a:p>
        </p:txBody>
      </p:sp>
      <p:sp>
        <p:nvSpPr>
          <p:cNvPr id="14" name="TextBox 13"/>
          <p:cNvSpPr txBox="1"/>
          <p:nvPr/>
        </p:nvSpPr>
        <p:spPr>
          <a:xfrm>
            <a:off x="2697005" y="4815419"/>
            <a:ext cx="7127272"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Поліцейський офіцер громади, який обслуговує ТГ</a:t>
            </a:r>
          </a:p>
        </p:txBody>
      </p:sp>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841" y="4698763"/>
            <a:ext cx="556176" cy="556176"/>
          </a:xfrm>
          <a:prstGeom prst="rect">
            <a:avLst/>
          </a:prstGeom>
        </p:spPr>
      </p:pic>
      <p:sp>
        <p:nvSpPr>
          <p:cNvPr id="18" name="TextBox 17"/>
          <p:cNvSpPr txBox="1"/>
          <p:nvPr/>
        </p:nvSpPr>
        <p:spPr>
          <a:xfrm>
            <a:off x="260272" y="579421"/>
            <a:ext cx="3464410"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ПОГРЕБИЩЕНСЬКА ТГ</a:t>
            </a: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443572" y="3507829"/>
            <a:ext cx="199445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мешканців</a:t>
            </a:r>
          </a:p>
        </p:txBody>
      </p:sp>
      <p:sp>
        <p:nvSpPr>
          <p:cNvPr id="5" name="Прямоугольник 4"/>
          <p:cNvSpPr/>
          <p:nvPr/>
        </p:nvSpPr>
        <p:spPr>
          <a:xfrm>
            <a:off x="2697005" y="5334894"/>
            <a:ext cx="6096000" cy="783869"/>
          </a:xfrm>
          <a:prstGeom prst="rect">
            <a:avLst/>
          </a:prstGeom>
        </p:spPr>
        <p:txBody>
          <a:bodyPr>
            <a:spAutoFit/>
          </a:bodyPr>
          <a:lstStyle/>
          <a:p>
            <a:pPr lvl="0">
              <a:lnSpc>
                <a:spcPct val="107000"/>
              </a:lnSpc>
              <a:spcAft>
                <a:spcPts val="0"/>
              </a:spcAft>
            </a:pPr>
            <a:r>
              <a:rPr lang="uk-UA" sz="2400" b="1" spc="300" dirty="0">
                <a:latin typeface="Times New Roman" panose="02020603050405020304" pitchFamily="18" charset="0"/>
                <a:ea typeface="Calibri" panose="020F0502020204030204" pitchFamily="34" charset="0"/>
                <a:cs typeface="Times New Roman" panose="02020603050405020304" pitchFamily="18" charset="0"/>
              </a:rPr>
              <a:t>ПТУШКА СЕРГІЙ СЕРГІЙОВИЧ</a:t>
            </a:r>
            <a:endParaRPr lang="uk-UA" sz="2400" b="1"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spcAft>
                <a:spcPts val="800"/>
              </a:spcAft>
            </a:pPr>
            <a:endParaRPr lang="uk-UA" dirty="0">
              <a:solidFill>
                <a:srgbClr val="FF0000"/>
              </a:solidFill>
              <a:effectLst/>
              <a:latin typeface="Proxima Nova Lt" panose="02000506030000020004" pitchFamily="2" charset="0"/>
              <a:ea typeface="Calibri" panose="020F0502020204030204" pitchFamily="34" charset="0"/>
              <a:cs typeface="Times New Roman" panose="02020603050405020304" pitchFamily="18" charset="0"/>
            </a:endParaRPr>
          </a:p>
        </p:txBody>
      </p:sp>
      <p:sp>
        <p:nvSpPr>
          <p:cNvPr id="7" name="TextBox 6"/>
          <p:cNvSpPr txBox="1"/>
          <p:nvPr/>
        </p:nvSpPr>
        <p:spPr>
          <a:xfrm>
            <a:off x="2206711" y="4753864"/>
            <a:ext cx="372218" cy="584775"/>
          </a:xfrm>
          <a:prstGeom prst="rect">
            <a:avLst/>
          </a:prstGeom>
          <a:noFill/>
        </p:spPr>
        <p:txBody>
          <a:bodyPr wrap="none" rtlCol="0">
            <a:spAutoFit/>
          </a:bodyPr>
          <a:lstStyle/>
          <a:p>
            <a:r>
              <a:rPr lang="uk-UA" sz="3200" b="1" dirty="0">
                <a:latin typeface="Proxima Nova Rg" panose="02000506030000020004" pitchFamily="2" charset="0"/>
              </a:rPr>
              <a:t>1</a:t>
            </a:r>
          </a:p>
        </p:txBody>
      </p:sp>
    </p:spTree>
    <p:extLst>
      <p:ext uri="{BB962C8B-B14F-4D97-AF65-F5344CB8AC3E}">
        <p14:creationId xmlns:p14="http://schemas.microsoft.com/office/powerpoint/2010/main" val="839602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7" name="Рисунок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764406"/>
            <a:ext cx="7262611" cy="5093594"/>
          </a:xfrm>
          <a:prstGeom prst="rect">
            <a:avLst/>
          </a:prstGeom>
        </p:spPr>
      </p:pic>
    </p:spTree>
    <p:extLst>
      <p:ext uri="{BB962C8B-B14F-4D97-AF65-F5344CB8AC3E}">
        <p14:creationId xmlns:p14="http://schemas.microsoft.com/office/powerpoint/2010/main" val="1930410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a:solidFill>
                  <a:srgbClr val="182947"/>
                </a:solidFill>
                <a:latin typeface="Proxima Nova Rg" panose="02000506030000020004" pitchFamily="2" charset="0"/>
              </a:rPr>
              <a:t>Тільки разом ми зробимо</a:t>
            </a:r>
          </a:p>
          <a:p>
            <a:pPr algn="ctr"/>
            <a:r>
              <a:rPr lang="uk-UA" sz="6000" dirty="0">
                <a:solidFill>
                  <a:srgbClr val="182947"/>
                </a:solidFill>
                <a:latin typeface="Proxima Nova Rg" panose="02000506030000020004" pitchFamily="2" charset="0"/>
              </a:rPr>
              <a:t> громаду безпечною!</a:t>
            </a:r>
          </a:p>
        </p:txBody>
      </p:sp>
    </p:spTree>
    <p:extLst>
      <p:ext uri="{BB962C8B-B14F-4D97-AF65-F5344CB8AC3E}">
        <p14:creationId xmlns:p14="http://schemas.microsoft.com/office/powerpoint/2010/main" val="2322654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3464410"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ПОГРЕБИЩЕНСЬКА ТГ</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109" y="2069331"/>
            <a:ext cx="868573" cy="868573"/>
          </a:xfrm>
          <a:prstGeom prst="rect">
            <a:avLst/>
          </a:prstGeom>
        </p:spPr>
      </p:pic>
      <p:sp>
        <p:nvSpPr>
          <p:cNvPr id="4" name="TextBox 3"/>
          <p:cNvSpPr txBox="1"/>
          <p:nvPr/>
        </p:nvSpPr>
        <p:spPr>
          <a:xfrm>
            <a:off x="1544453" y="2242007"/>
            <a:ext cx="5505033"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Реалізовано </a:t>
            </a:r>
            <a:r>
              <a:rPr lang="uk-UA" sz="2800" dirty="0" err="1">
                <a:solidFill>
                  <a:srgbClr val="182947"/>
                </a:solidFill>
                <a:latin typeface="Proxima Nova Lt" panose="02000506030000020004" pitchFamily="2" charset="0"/>
              </a:rPr>
              <a:t>безпекові</a:t>
            </a:r>
            <a:r>
              <a:rPr lang="uk-UA" sz="2800" dirty="0">
                <a:solidFill>
                  <a:srgbClr val="182947"/>
                </a:solidFill>
                <a:latin typeface="Proxima Nova Lt" panose="02000506030000020004" pitchFamily="2" charset="0"/>
              </a:rPr>
              <a:t> </a:t>
            </a:r>
            <a:r>
              <a:rPr lang="uk-UA" sz="2800" dirty="0" err="1">
                <a:solidFill>
                  <a:srgbClr val="182947"/>
                </a:solidFill>
                <a:latin typeface="Proxima Nova Lt" panose="02000506030000020004" pitchFamily="2" charset="0"/>
              </a:rPr>
              <a:t>проєкти</a:t>
            </a:r>
            <a:endParaRPr lang="uk-UA" sz="2800" dirty="0">
              <a:solidFill>
                <a:srgbClr val="182947"/>
              </a:solidFill>
              <a:latin typeface="Proxima Nova Lt" panose="02000506030000020004" pitchFamily="2" charset="0"/>
            </a:endParaRPr>
          </a:p>
        </p:txBody>
      </p:sp>
      <p:sp>
        <p:nvSpPr>
          <p:cNvPr id="17" name="Прямоугольник 16"/>
          <p:cNvSpPr/>
          <p:nvPr/>
        </p:nvSpPr>
        <p:spPr>
          <a:xfrm>
            <a:off x="9565516" y="1995785"/>
            <a:ext cx="978153" cy="1015663"/>
          </a:xfrm>
          <a:prstGeom prst="rect">
            <a:avLst/>
          </a:prstGeom>
        </p:spPr>
        <p:txBody>
          <a:bodyPr wrap="none">
            <a:spAutoFit/>
          </a:bodyPr>
          <a:lstStyle/>
          <a:p>
            <a:pPr lvl="0"/>
            <a:r>
              <a:rPr lang="uk-UA" sz="6000" dirty="0">
                <a:solidFill>
                  <a:srgbClr val="182947"/>
                </a:solidFill>
                <a:latin typeface="Proxima Nova Rg" panose="02000506030000020004" pitchFamily="2" charset="0"/>
              </a:rPr>
              <a:t>10</a:t>
            </a:r>
          </a:p>
        </p:txBody>
      </p:sp>
      <p:sp>
        <p:nvSpPr>
          <p:cNvPr id="21" name="TextBox 20"/>
          <p:cNvSpPr txBox="1"/>
          <p:nvPr/>
        </p:nvSpPr>
        <p:spPr>
          <a:xfrm>
            <a:off x="2948999" y="3515693"/>
            <a:ext cx="7359707" cy="954107"/>
          </a:xfrm>
          <a:prstGeom prst="rect">
            <a:avLst/>
          </a:prstGeom>
          <a:noFill/>
        </p:spPr>
        <p:txBody>
          <a:bodyPr wrap="none" rtlCol="0">
            <a:spAutoFit/>
          </a:bodyPr>
          <a:lstStyle/>
          <a:p>
            <a:r>
              <a:rPr lang="uk-UA" sz="2800" dirty="0">
                <a:latin typeface="Proxima Nova Rg" panose="02000506030000020004" pitchFamily="2" charset="0"/>
              </a:rPr>
              <a:t>«Правила поводження дітей у небезпечній ситуації»</a:t>
            </a:r>
          </a:p>
          <a:p>
            <a:endParaRPr lang="uk-UA" sz="2800" dirty="0">
              <a:latin typeface="Proxima Nova Rg" panose="02000506030000020004" pitchFamily="2" charset="0"/>
            </a:endParaRPr>
          </a:p>
        </p:txBody>
      </p:sp>
      <p:cxnSp>
        <p:nvCxnSpPr>
          <p:cNvPr id="22" name="Прямая соединительная линия 21"/>
          <p:cNvCxnSpPr/>
          <p:nvPr/>
        </p:nvCxnSpPr>
        <p:spPr>
          <a:xfrm>
            <a:off x="1632588" y="2936272"/>
            <a:ext cx="8820735"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26" name="TextBox 25"/>
          <p:cNvSpPr txBox="1"/>
          <p:nvPr/>
        </p:nvSpPr>
        <p:spPr>
          <a:xfrm>
            <a:off x="3044229" y="4261277"/>
            <a:ext cx="8007320" cy="1384995"/>
          </a:xfrm>
          <a:prstGeom prst="rect">
            <a:avLst/>
          </a:prstGeom>
          <a:noFill/>
        </p:spPr>
        <p:txBody>
          <a:bodyPr wrap="none" rtlCol="0">
            <a:spAutoFit/>
          </a:bodyPr>
          <a:lstStyle/>
          <a:p>
            <a:r>
              <a:rPr lang="uk-UA" sz="2800" dirty="0">
                <a:latin typeface="Proxima Nova Rg" panose="02000506030000020004" pitchFamily="2" charset="0"/>
              </a:rPr>
              <a:t>«Домашнє насильство, </a:t>
            </a:r>
            <a:r>
              <a:rPr lang="uk-UA" sz="2800" dirty="0" err="1">
                <a:latin typeface="Proxima Nova Rg" panose="02000506030000020004" pitchFamily="2" charset="0"/>
              </a:rPr>
              <a:t>Булінг</a:t>
            </a:r>
            <a:r>
              <a:rPr lang="uk-UA" sz="2800" dirty="0">
                <a:latin typeface="Proxima Nova Rg" panose="02000506030000020004" pitchFamily="2" charset="0"/>
              </a:rPr>
              <a:t>»</a:t>
            </a:r>
          </a:p>
          <a:p>
            <a:endParaRPr lang="uk-UA" sz="2800" dirty="0">
              <a:latin typeface="Proxima Nova Rg" panose="02000506030000020004" pitchFamily="2" charset="0"/>
            </a:endParaRPr>
          </a:p>
          <a:p>
            <a:r>
              <a:rPr lang="uk-UA" sz="2800" dirty="0">
                <a:latin typeface="Proxima Nova Rg" panose="02000506030000020004" pitchFamily="2" charset="0"/>
              </a:rPr>
              <a:t>«Як не стати жертвою шахраїв, будь помітним в темряві»</a:t>
            </a:r>
          </a:p>
        </p:txBody>
      </p:sp>
      <p:sp>
        <p:nvSpPr>
          <p:cNvPr id="27" name="TextBox 26"/>
          <p:cNvSpPr txBox="1"/>
          <p:nvPr/>
        </p:nvSpPr>
        <p:spPr>
          <a:xfrm>
            <a:off x="3035382" y="5760783"/>
            <a:ext cx="6333785" cy="523220"/>
          </a:xfrm>
          <a:prstGeom prst="rect">
            <a:avLst/>
          </a:prstGeom>
          <a:noFill/>
        </p:spPr>
        <p:txBody>
          <a:bodyPr wrap="none" rtlCol="0">
            <a:spAutoFit/>
          </a:bodyPr>
          <a:lstStyle/>
          <a:p>
            <a:r>
              <a:rPr lang="uk-UA" sz="2800" dirty="0">
                <a:latin typeface="Proxima Nova Rg" panose="02000506030000020004" pitchFamily="2" charset="0"/>
              </a:rPr>
              <a:t>«Безпечні дроги та безпека на водоймищах»</a:t>
            </a:r>
          </a:p>
        </p:txBody>
      </p:sp>
      <p:sp>
        <p:nvSpPr>
          <p:cNvPr id="5" name="TextBox 4"/>
          <p:cNvSpPr txBox="1"/>
          <p:nvPr/>
        </p:nvSpPr>
        <p:spPr>
          <a:xfrm>
            <a:off x="3393195" y="3718690"/>
            <a:ext cx="184731" cy="369332"/>
          </a:xfrm>
          <a:prstGeom prst="rect">
            <a:avLst/>
          </a:prstGeom>
          <a:noFill/>
        </p:spPr>
        <p:txBody>
          <a:bodyPr wrap="none" rtlCol="0">
            <a:spAutoFit/>
          </a:bodyPr>
          <a:lstStyle/>
          <a:p>
            <a:endParaRPr lang="uk-UA" dirty="0"/>
          </a:p>
        </p:txBody>
      </p:sp>
    </p:spTree>
    <p:extLst>
      <p:ext uri="{BB962C8B-B14F-4D97-AF65-F5344CB8AC3E}">
        <p14:creationId xmlns:p14="http://schemas.microsoft.com/office/powerpoint/2010/main" val="4228965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95492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Обслугували викликів</a:t>
            </a: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Розглянули матеріалів</a:t>
            </a:r>
          </a:p>
        </p:txBody>
      </p:sp>
      <p:sp>
        <p:nvSpPr>
          <p:cNvPr id="8" name="TextBox 7"/>
          <p:cNvSpPr txBox="1"/>
          <p:nvPr/>
        </p:nvSpPr>
        <p:spPr>
          <a:xfrm>
            <a:off x="1286256" y="4175116"/>
            <a:ext cx="2020618"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11 / 11</a:t>
            </a: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5319085"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РЕЗУЛЬТАТИ ДІЯЛЬНОСТІ ПОГ</a:t>
            </a:r>
            <a:br>
              <a:rPr lang="uk-UA" sz="2800" dirty="0">
                <a:solidFill>
                  <a:schemeClr val="bg1"/>
                </a:solidFill>
                <a:latin typeface="Proxima Nova Rg" panose="02000506030000020004" pitchFamily="2" charset="0"/>
              </a:rPr>
            </a:br>
            <a:r>
              <a:rPr lang="uk-UA" sz="2800" dirty="0">
                <a:solidFill>
                  <a:schemeClr val="bg1"/>
                </a:solidFill>
                <a:latin typeface="Proxima Nova Rg" panose="02000506030000020004" pitchFamily="2" charset="0"/>
              </a:rPr>
              <a:t>2022 </a:t>
            </a:r>
          </a:p>
        </p:txBody>
      </p:sp>
      <p:sp>
        <p:nvSpPr>
          <p:cNvPr id="18" name="TextBox 17"/>
          <p:cNvSpPr txBox="1"/>
          <p:nvPr/>
        </p:nvSpPr>
        <p:spPr>
          <a:xfrm>
            <a:off x="7382255" y="4175116"/>
            <a:ext cx="2113079"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62 /62 </a:t>
            </a:r>
          </a:p>
        </p:txBody>
      </p:sp>
    </p:spTree>
    <p:extLst>
      <p:ext uri="{BB962C8B-B14F-4D97-AF65-F5344CB8AC3E}">
        <p14:creationId xmlns:p14="http://schemas.microsoft.com/office/powerpoint/2010/main" val="1414773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запобігання та протидії домашньому насильству</a:t>
            </a: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Перевірено осіб,</a:t>
            </a:r>
          </a:p>
          <a:p>
            <a:r>
              <a:rPr lang="uk-UA" sz="2000" dirty="0">
                <a:solidFill>
                  <a:srgbClr val="182947"/>
                </a:solidFill>
                <a:latin typeface="Proxima Nova Lt" panose="02000506030000020004" pitchFamily="2" charset="0"/>
              </a:rPr>
              <a:t>що вчиняють домашнє насильство</a:t>
            </a: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Винесено термінових заборонних</a:t>
            </a:r>
          </a:p>
          <a:p>
            <a:r>
              <a:rPr lang="uk-UA" sz="2000" dirty="0">
                <a:solidFill>
                  <a:srgbClr val="182947"/>
                </a:solidFill>
                <a:latin typeface="Proxima Nova Lt" panose="02000506030000020004" pitchFamily="2" charset="0"/>
              </a:rPr>
              <a:t>приписів стосовно кривдників</a:t>
            </a: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Кривдників взято на облік</a:t>
            </a: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за порушення ст. 173-2 КУпАП</a:t>
            </a:r>
          </a:p>
          <a:p>
            <a:r>
              <a:rPr lang="uk-UA" dirty="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насильства</a:t>
            </a:r>
            <a:r>
              <a:rPr lang="ru-RU" dirty="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513519" y="3845373"/>
            <a:ext cx="511679"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16</a:t>
            </a:r>
          </a:p>
        </p:txBody>
      </p:sp>
      <p:sp>
        <p:nvSpPr>
          <p:cNvPr id="26" name="TextBox 25"/>
          <p:cNvSpPr txBox="1"/>
          <p:nvPr/>
        </p:nvSpPr>
        <p:spPr>
          <a:xfrm>
            <a:off x="526378" y="6006061"/>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p>
        </p:txBody>
      </p:sp>
      <p:sp>
        <p:nvSpPr>
          <p:cNvPr id="27" name="TextBox 26"/>
          <p:cNvSpPr txBox="1"/>
          <p:nvPr/>
        </p:nvSpPr>
        <p:spPr>
          <a:xfrm>
            <a:off x="6684245" y="6006062"/>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6</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
        <p:nvSpPr>
          <p:cNvPr id="5" name="TextBox 4"/>
          <p:cNvSpPr txBox="1"/>
          <p:nvPr/>
        </p:nvSpPr>
        <p:spPr>
          <a:xfrm>
            <a:off x="7006107" y="4211392"/>
            <a:ext cx="393056" cy="584775"/>
          </a:xfrm>
          <a:prstGeom prst="rect">
            <a:avLst/>
          </a:prstGeom>
          <a:noFill/>
        </p:spPr>
        <p:txBody>
          <a:bodyPr wrap="none" rtlCol="0">
            <a:spAutoFit/>
          </a:bodyPr>
          <a:lstStyle/>
          <a:p>
            <a:r>
              <a:rPr lang="uk-UA" sz="3200" b="1" dirty="0">
                <a:solidFill>
                  <a:srgbClr val="002060"/>
                </a:solidFill>
              </a:rPr>
              <a:t>4</a:t>
            </a:r>
            <a:endParaRPr lang="ru-RU" sz="3200" b="1" dirty="0">
              <a:solidFill>
                <a:srgbClr val="002060"/>
              </a:solidFill>
            </a:endParaRPr>
          </a:p>
        </p:txBody>
      </p:sp>
    </p:spTree>
    <p:extLst>
      <p:ext uri="{BB962C8B-B14F-4D97-AF65-F5344CB8AC3E}">
        <p14:creationId xmlns:p14="http://schemas.microsoft.com/office/powerpoint/2010/main" val="320691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охорони та захисту прав дітей</a:t>
            </a: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Відвідано сімей, що опинилися</a:t>
            </a:r>
          </a:p>
          <a:p>
            <a:r>
              <a:rPr lang="uk-UA" dirty="0">
                <a:solidFill>
                  <a:srgbClr val="182947"/>
                </a:solidFill>
                <a:latin typeface="Proxima Nova Lt" panose="02000506030000020004" pitchFamily="2" charset="0"/>
              </a:rPr>
              <a:t>у складних життєвих обставинах</a:t>
            </a:r>
          </a:p>
        </p:txBody>
      </p:sp>
      <p:pic>
        <p:nvPicPr>
          <p:cNvPr id="30" name="Рисунок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272" y="5058711"/>
            <a:ext cx="922018" cy="922018"/>
          </a:xfrm>
          <a:prstGeom prst="rect">
            <a:avLst/>
          </a:prstGeom>
        </p:spPr>
      </p:pic>
      <p:sp>
        <p:nvSpPr>
          <p:cNvPr id="31" name="TextBox 30"/>
          <p:cNvSpPr txBox="1"/>
          <p:nvPr/>
        </p:nvSpPr>
        <p:spPr>
          <a:xfrm>
            <a:off x="1252725" y="5511423"/>
            <a:ext cx="450636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Профілактично-роз’яснювальна робота</a:t>
            </a:r>
          </a:p>
          <a:p>
            <a:r>
              <a:rPr lang="uk-UA" dirty="0">
                <a:solidFill>
                  <a:srgbClr val="182947"/>
                </a:solidFill>
                <a:latin typeface="Proxima Nova Lt" panose="02000506030000020004" pitchFamily="2" charset="0"/>
              </a:rPr>
              <a:t>у навчальних закладах</a:t>
            </a:r>
          </a:p>
        </p:txBody>
      </p:sp>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6158" y="3068135"/>
            <a:ext cx="767929" cy="767929"/>
          </a:xfrm>
          <a:prstGeom prst="rect">
            <a:avLst/>
          </a:prstGeom>
        </p:spPr>
      </p:pic>
      <p:sp>
        <p:nvSpPr>
          <p:cNvPr id="37" name="TextBox 36"/>
          <p:cNvSpPr txBox="1"/>
          <p:nvPr/>
        </p:nvSpPr>
        <p:spPr>
          <a:xfrm>
            <a:off x="6443368" y="3079596"/>
            <a:ext cx="5880781" cy="1138773"/>
          </a:xfrm>
          <a:prstGeom prst="rect">
            <a:avLst/>
          </a:prstGeom>
          <a:noFill/>
        </p:spPr>
        <p:txBody>
          <a:bodyPr wrap="square" rtlCol="0">
            <a:spAutoFit/>
          </a:bodyPr>
          <a:lstStyle/>
          <a:p>
            <a:r>
              <a:rPr lang="uk-UA" sz="1700" dirty="0">
                <a:solidFill>
                  <a:srgbClr val="182947"/>
                </a:solidFill>
                <a:latin typeface="Proxima Nova Lt" panose="02000506030000020004" pitchFamily="2" charset="0"/>
              </a:rPr>
              <a:t>Складено адміністративних протоколів</a:t>
            </a:r>
          </a:p>
          <a:p>
            <a:r>
              <a:rPr lang="uk-UA" sz="1700" dirty="0">
                <a:solidFill>
                  <a:srgbClr val="182947"/>
                </a:solidFill>
                <a:latin typeface="Proxima Nova Lt" panose="02000506030000020004" pitchFamily="2" charset="0"/>
              </a:rPr>
              <a:t>за ст. 184 КУпАП</a:t>
            </a:r>
          </a:p>
          <a:p>
            <a:r>
              <a:rPr lang="uk-UA" sz="1700" dirty="0">
                <a:solidFill>
                  <a:srgbClr val="182947"/>
                </a:solidFill>
                <a:latin typeface="Proxima Nova Lt" panose="02000506030000020004" pitchFamily="2" charset="0"/>
              </a:rPr>
              <a:t>«Невиконання батьками або особами,</a:t>
            </a:r>
          </a:p>
          <a:p>
            <a:r>
              <a:rPr lang="uk-UA" sz="1700" dirty="0">
                <a:solidFill>
                  <a:srgbClr val="182947"/>
                </a:solidFill>
                <a:latin typeface="Proxima Nova Lt" panose="02000506030000020004" pitchFamily="2" charset="0"/>
              </a:rPr>
              <a:t>що їх замінюють, обов'язків щодо виховання дітей»</a:t>
            </a:r>
          </a:p>
        </p:txBody>
      </p:sp>
      <p:sp>
        <p:nvSpPr>
          <p:cNvPr id="39" name="TextBox 38"/>
          <p:cNvSpPr txBox="1"/>
          <p:nvPr/>
        </p:nvSpPr>
        <p:spPr>
          <a:xfrm>
            <a:off x="5525094" y="3791539"/>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0" name="TextBox 39"/>
          <p:cNvSpPr txBox="1"/>
          <p:nvPr/>
        </p:nvSpPr>
        <p:spPr>
          <a:xfrm>
            <a:off x="330346" y="3791539"/>
            <a:ext cx="511679"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22</a:t>
            </a:r>
          </a:p>
        </p:txBody>
      </p:sp>
      <p:sp>
        <p:nvSpPr>
          <p:cNvPr id="41" name="TextBox 40"/>
          <p:cNvSpPr txBox="1"/>
          <p:nvPr/>
        </p:nvSpPr>
        <p:spPr>
          <a:xfrm>
            <a:off x="338706" y="5896144"/>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8</a:t>
            </a:r>
          </a:p>
        </p:txBody>
      </p:sp>
      <p:cxnSp>
        <p:nvCxnSpPr>
          <p:cNvPr id="11" name="Прямая со стрелкой 10"/>
          <p:cNvCxnSpPr/>
          <p:nvPr/>
        </p:nvCxnSpPr>
        <p:spPr>
          <a:xfrm>
            <a:off x="6008200" y="496924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48" name="TextBox 47"/>
          <p:cNvSpPr txBox="1"/>
          <p:nvPr/>
        </p:nvSpPr>
        <p:spPr>
          <a:xfrm>
            <a:off x="8103872" y="4807662"/>
            <a:ext cx="1654620" cy="369332"/>
          </a:xfrm>
          <a:prstGeom prst="rect">
            <a:avLst/>
          </a:prstGeom>
          <a:noFill/>
        </p:spPr>
        <p:txBody>
          <a:bodyPr wrap="none" rtlCol="0">
            <a:spAutoFit/>
          </a:bodyPr>
          <a:lstStyle/>
          <a:p>
            <a:r>
              <a:rPr lang="uk-UA" dirty="0">
                <a:solidFill>
                  <a:srgbClr val="182947"/>
                </a:solidFill>
                <a:latin typeface="Proxima Nova Lt" panose="02000506030000020004" pitchFamily="2" charset="0"/>
              </a:rPr>
              <a:t>Дошкільні НЗ</a:t>
            </a:r>
          </a:p>
        </p:txBody>
      </p:sp>
      <p:sp>
        <p:nvSpPr>
          <p:cNvPr id="49" name="Прямоугольник 48"/>
          <p:cNvSpPr/>
          <p:nvPr/>
        </p:nvSpPr>
        <p:spPr>
          <a:xfrm>
            <a:off x="8103872" y="5485789"/>
            <a:ext cx="2278188" cy="369332"/>
          </a:xfrm>
          <a:prstGeom prst="rect">
            <a:avLst/>
          </a:prstGeom>
        </p:spPr>
        <p:txBody>
          <a:bodyPr wrap="none">
            <a:spAutoFit/>
          </a:bodyPr>
          <a:lstStyle/>
          <a:p>
            <a:r>
              <a:rPr lang="uk-UA" dirty="0">
                <a:solidFill>
                  <a:srgbClr val="182947"/>
                </a:solidFill>
                <a:latin typeface="Proxima Nova Lt" panose="02000506030000020004" pitchFamily="2" charset="0"/>
              </a:rPr>
              <a:t>Загальноосвітні НЗ</a:t>
            </a:r>
          </a:p>
        </p:txBody>
      </p:sp>
      <p:cxnSp>
        <p:nvCxnSpPr>
          <p:cNvPr id="52" name="Прямая со стрелкой 51"/>
          <p:cNvCxnSpPr/>
          <p:nvPr/>
        </p:nvCxnSpPr>
        <p:spPr>
          <a:xfrm>
            <a:off x="6024343" y="567045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55" name="TextBox 54"/>
          <p:cNvSpPr txBox="1"/>
          <p:nvPr/>
        </p:nvSpPr>
        <p:spPr>
          <a:xfrm>
            <a:off x="7190490" y="4707635"/>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56" name="TextBox 55"/>
          <p:cNvSpPr txBox="1"/>
          <p:nvPr/>
        </p:nvSpPr>
        <p:spPr>
          <a:xfrm>
            <a:off x="7190489" y="5408845"/>
            <a:ext cx="348172"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5</a:t>
            </a:r>
          </a:p>
        </p:txBody>
      </p:sp>
    </p:spTree>
    <p:extLst>
      <p:ext uri="{BB962C8B-B14F-4D97-AF65-F5344CB8AC3E}">
        <p14:creationId xmlns:p14="http://schemas.microsoft.com/office/powerpoint/2010/main" val="3895974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8430513"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44 КУпАП </a:t>
            </a:r>
          </a:p>
          <a:p>
            <a:r>
              <a:rPr lang="uk-UA" dirty="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a:solidFill>
                  <a:srgbClr val="182947"/>
                </a:solidFill>
                <a:latin typeface="Proxima Nova Lt" panose="02000506030000020004" pitchFamily="2" charset="0"/>
              </a:rPr>
              <a:t>наркотичних засобів без мети збуту в невеликих розмірів</a:t>
            </a:r>
          </a:p>
        </p:txBody>
      </p:sp>
      <p:sp>
        <p:nvSpPr>
          <p:cNvPr id="10" name="TextBox 9"/>
          <p:cNvSpPr txBox="1"/>
          <p:nvPr/>
        </p:nvSpPr>
        <p:spPr>
          <a:xfrm>
            <a:off x="260272" y="3701284"/>
            <a:ext cx="485261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44-3 КУпАП</a:t>
            </a:r>
          </a:p>
          <a:p>
            <a:r>
              <a:rPr lang="uk-UA" dirty="0">
                <a:solidFill>
                  <a:srgbClr val="182947"/>
                </a:solidFill>
                <a:latin typeface="Proxima Nova Lt" panose="02000506030000020004" pitchFamily="2" charset="0"/>
              </a:rPr>
              <a:t>Порушення правил щодо карантину людей</a:t>
            </a:r>
          </a:p>
        </p:txBody>
      </p:sp>
      <p:sp>
        <p:nvSpPr>
          <p:cNvPr id="12" name="TextBox 11"/>
          <p:cNvSpPr txBox="1"/>
          <p:nvPr/>
        </p:nvSpPr>
        <p:spPr>
          <a:xfrm>
            <a:off x="260272" y="4558481"/>
            <a:ext cx="3876382"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51 КУпАП</a:t>
            </a:r>
          </a:p>
          <a:p>
            <a:r>
              <a:rPr lang="uk-UA" dirty="0">
                <a:solidFill>
                  <a:srgbClr val="182947"/>
                </a:solidFill>
                <a:latin typeface="Proxima Nova Lt" panose="02000506030000020004" pitchFamily="2" charset="0"/>
              </a:rPr>
              <a:t>Дрібне викрадення чужого майна</a:t>
            </a:r>
          </a:p>
        </p:txBody>
      </p:sp>
      <p:sp>
        <p:nvSpPr>
          <p:cNvPr id="14" name="TextBox 13"/>
          <p:cNvSpPr txBox="1"/>
          <p:nvPr/>
        </p:nvSpPr>
        <p:spPr>
          <a:xfrm>
            <a:off x="260272" y="5415678"/>
            <a:ext cx="5511445"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152 КУпАП</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державних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стандартів</a:t>
            </a:r>
            <a:r>
              <a:rPr lang="ru-RU" dirty="0">
                <a:solidFill>
                  <a:srgbClr val="182947"/>
                </a:solidFill>
                <a:latin typeface="Proxima Nova Lt" panose="02000506030000020004" pitchFamily="2" charset="0"/>
              </a:rPr>
              <a:t>, норм і правил</a:t>
            </a:r>
          </a:p>
          <a:p>
            <a:r>
              <a:rPr lang="ru-RU" dirty="0">
                <a:solidFill>
                  <a:srgbClr val="182947"/>
                </a:solidFill>
                <a:latin typeface="Proxima Nova Lt" panose="02000506030000020004" pitchFamily="2" charset="0"/>
              </a:rPr>
              <a:t>у </a:t>
            </a:r>
            <a:r>
              <a:rPr lang="ru-RU" dirty="0" err="1">
                <a:solidFill>
                  <a:srgbClr val="182947"/>
                </a:solidFill>
                <a:latin typeface="Proxima Nova Lt" panose="02000506030000020004" pitchFamily="2" charset="0"/>
              </a:rPr>
              <a:t>сфері</a:t>
            </a:r>
            <a:r>
              <a:rPr lang="ru-RU" dirty="0">
                <a:solidFill>
                  <a:srgbClr val="182947"/>
                </a:solidFill>
                <a:latin typeface="Proxima Nova Lt" panose="02000506030000020004" pitchFamily="2" charset="0"/>
              </a:rPr>
              <a:t> благоустрою </a:t>
            </a:r>
            <a:r>
              <a:rPr lang="ru-RU" dirty="0" err="1">
                <a:solidFill>
                  <a:srgbClr val="182947"/>
                </a:solidFill>
                <a:latin typeface="Proxima Nova Lt" panose="02000506030000020004" pitchFamily="2" charset="0"/>
              </a:rPr>
              <a:t>населених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пунктів</a:t>
            </a:r>
            <a:endParaRPr lang="ru-RU"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272" y="1833434"/>
            <a:ext cx="578684" cy="634350"/>
          </a:xfrm>
          <a:prstGeom prst="rect">
            <a:avLst/>
          </a:prstGeom>
        </p:spPr>
      </p:pic>
      <p:sp>
        <p:nvSpPr>
          <p:cNvPr id="3" name="TextBox 2"/>
          <p:cNvSpPr txBox="1"/>
          <p:nvPr/>
        </p:nvSpPr>
        <p:spPr>
          <a:xfrm>
            <a:off x="11154517" y="2738228"/>
            <a:ext cx="393056" cy="584775"/>
          </a:xfrm>
          <a:prstGeom prst="rect">
            <a:avLst/>
          </a:prstGeom>
          <a:noFill/>
        </p:spPr>
        <p:txBody>
          <a:bodyPr wrap="none" rtlCol="0">
            <a:spAutoFit/>
          </a:bodyPr>
          <a:lstStyle/>
          <a:p>
            <a:r>
              <a:rPr lang="uk-UA" sz="3200" dirty="0">
                <a:solidFill>
                  <a:srgbClr val="002060"/>
                </a:solidFill>
              </a:rPr>
              <a:t>0</a:t>
            </a:r>
            <a:endParaRPr lang="ru-RU" sz="3200" dirty="0">
              <a:solidFill>
                <a:srgbClr val="002060"/>
              </a:solidFill>
            </a:endParaRPr>
          </a:p>
        </p:txBody>
      </p:sp>
      <p:sp>
        <p:nvSpPr>
          <p:cNvPr id="9" name="TextBox 8"/>
          <p:cNvSpPr txBox="1"/>
          <p:nvPr/>
        </p:nvSpPr>
        <p:spPr>
          <a:xfrm>
            <a:off x="11094861" y="3762840"/>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16" name="TextBox 15"/>
          <p:cNvSpPr txBox="1"/>
          <p:nvPr/>
        </p:nvSpPr>
        <p:spPr>
          <a:xfrm>
            <a:off x="11102982" y="4758240"/>
            <a:ext cx="393056" cy="584775"/>
          </a:xfrm>
          <a:prstGeom prst="rect">
            <a:avLst/>
          </a:prstGeom>
          <a:noFill/>
        </p:spPr>
        <p:txBody>
          <a:bodyPr wrap="none" rtlCol="0">
            <a:spAutoFit/>
          </a:bodyPr>
          <a:lstStyle/>
          <a:p>
            <a:r>
              <a:rPr lang="uk-UA" sz="3200" dirty="0">
                <a:solidFill>
                  <a:srgbClr val="002060"/>
                </a:solidFill>
              </a:rPr>
              <a:t>0</a:t>
            </a:r>
            <a:endParaRPr lang="ru-RU" sz="3200" dirty="0">
              <a:solidFill>
                <a:srgbClr val="002060"/>
              </a:solidFill>
            </a:endParaRPr>
          </a:p>
        </p:txBody>
      </p:sp>
      <p:sp>
        <p:nvSpPr>
          <p:cNvPr id="17" name="TextBox 16"/>
          <p:cNvSpPr txBox="1"/>
          <p:nvPr/>
        </p:nvSpPr>
        <p:spPr>
          <a:xfrm>
            <a:off x="11102982" y="5849849"/>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Tree>
    <p:extLst>
      <p:ext uri="{BB962C8B-B14F-4D97-AF65-F5344CB8AC3E}">
        <p14:creationId xmlns:p14="http://schemas.microsoft.com/office/powerpoint/2010/main" val="344611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06150"/>
            <a:ext cx="6048451"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156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торгівлі</a:t>
            </a:r>
            <a:r>
              <a:rPr lang="ru-RU" dirty="0">
                <a:solidFill>
                  <a:srgbClr val="182947"/>
                </a:solidFill>
                <a:latin typeface="Proxima Nova Lt" panose="02000506030000020004" pitchFamily="2" charset="0"/>
              </a:rPr>
              <a:t> пивом, </a:t>
            </a:r>
            <a:r>
              <a:rPr lang="ru-RU" dirty="0" err="1">
                <a:solidFill>
                  <a:srgbClr val="182947"/>
                </a:solidFill>
                <a:latin typeface="Proxima Nova Lt" panose="02000506030000020004" pitchFamily="2" charset="0"/>
              </a:rPr>
              <a:t>алкогольними</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слабоалкогольними</a:t>
            </a:r>
            <a:r>
              <a:rPr lang="ru-RU" dirty="0">
                <a:solidFill>
                  <a:srgbClr val="182947"/>
                </a:solidFill>
                <a:latin typeface="Proxima Nova Lt" panose="02000506030000020004" pitchFamily="2" charset="0"/>
              </a:rPr>
              <a:t> напоями і </a:t>
            </a:r>
            <a:r>
              <a:rPr lang="ru-RU" dirty="0" err="1">
                <a:solidFill>
                  <a:srgbClr val="182947"/>
                </a:solidFill>
                <a:latin typeface="Proxima Nova Lt" panose="02000506030000020004" pitchFamily="2" charset="0"/>
              </a:rPr>
              <a:t>тютюновими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виробами</a:t>
            </a:r>
            <a:endParaRPr lang="ru-RU" dirty="0">
              <a:solidFill>
                <a:srgbClr val="182947"/>
              </a:solidFill>
              <a:latin typeface="Proxima Nova Lt" panose="02000506030000020004" pitchFamily="2" charset="0"/>
            </a:endParaRPr>
          </a:p>
          <a:p>
            <a:endParaRPr lang="uk-UA" b="1" dirty="0">
              <a:solidFill>
                <a:srgbClr val="182947"/>
              </a:solidFill>
              <a:latin typeface="Proxima Nova Rg" panose="02000506030000020004" pitchFamily="2" charset="0"/>
            </a:endParaRPr>
          </a:p>
        </p:txBody>
      </p:sp>
      <p:sp>
        <p:nvSpPr>
          <p:cNvPr id="10" name="TextBox 9"/>
          <p:cNvSpPr txBox="1"/>
          <p:nvPr/>
        </p:nvSpPr>
        <p:spPr>
          <a:xfrm>
            <a:off x="255523" y="3808608"/>
            <a:ext cx="2278188"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173 КУпАП</a:t>
            </a:r>
          </a:p>
          <a:p>
            <a:r>
              <a:rPr lang="uk-UA" dirty="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4675718"/>
            <a:ext cx="5596404"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55523" y="5655157"/>
            <a:ext cx="784702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a:solidFill>
                <a:srgbClr val="182947"/>
              </a:solidFill>
              <a:latin typeface="Proxima Nova Lt" panose="02000506030000020004" pitchFamily="2" charset="0"/>
            </a:endParaRPr>
          </a:p>
        </p:txBody>
      </p:sp>
      <p:sp>
        <p:nvSpPr>
          <p:cNvPr id="3" name="TextBox 2"/>
          <p:cNvSpPr txBox="1"/>
          <p:nvPr/>
        </p:nvSpPr>
        <p:spPr>
          <a:xfrm>
            <a:off x="11320530" y="2781837"/>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8" name="TextBox 7"/>
          <p:cNvSpPr txBox="1"/>
          <p:nvPr/>
        </p:nvSpPr>
        <p:spPr>
          <a:xfrm>
            <a:off x="11320530" y="4197920"/>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9" name="TextBox 8"/>
          <p:cNvSpPr txBox="1"/>
          <p:nvPr/>
        </p:nvSpPr>
        <p:spPr>
          <a:xfrm>
            <a:off x="11286651" y="4998883"/>
            <a:ext cx="601447" cy="584775"/>
          </a:xfrm>
          <a:prstGeom prst="rect">
            <a:avLst/>
          </a:prstGeom>
          <a:noFill/>
        </p:spPr>
        <p:txBody>
          <a:bodyPr wrap="none" rtlCol="0">
            <a:spAutoFit/>
          </a:bodyPr>
          <a:lstStyle/>
          <a:p>
            <a:r>
              <a:rPr lang="uk-UA" sz="3200" b="1" dirty="0">
                <a:solidFill>
                  <a:srgbClr val="002060"/>
                </a:solidFill>
              </a:rPr>
              <a:t>12</a:t>
            </a:r>
            <a:endParaRPr lang="ru-RU" sz="3200" b="1" dirty="0">
              <a:solidFill>
                <a:srgbClr val="002060"/>
              </a:solidFill>
            </a:endParaRPr>
          </a:p>
        </p:txBody>
      </p:sp>
      <p:sp>
        <p:nvSpPr>
          <p:cNvPr id="16" name="TextBox 15"/>
          <p:cNvSpPr txBox="1"/>
          <p:nvPr/>
        </p:nvSpPr>
        <p:spPr>
          <a:xfrm>
            <a:off x="11320530" y="5716713"/>
            <a:ext cx="393056" cy="584775"/>
          </a:xfrm>
          <a:prstGeom prst="rect">
            <a:avLst/>
          </a:prstGeom>
          <a:noFill/>
        </p:spPr>
        <p:txBody>
          <a:bodyPr wrap="none" rtlCol="0">
            <a:spAutoFit/>
          </a:bodyPr>
          <a:lstStyle/>
          <a:p>
            <a:r>
              <a:rPr lang="uk-UA" sz="3200" b="1" dirty="0">
                <a:solidFill>
                  <a:srgbClr val="002060"/>
                </a:solidFill>
              </a:rPr>
              <a:t>2</a:t>
            </a:r>
            <a:endParaRPr lang="ru-RU" sz="3200" b="1" dirty="0">
              <a:solidFill>
                <a:srgbClr val="002060"/>
              </a:solidFill>
            </a:endParaRPr>
          </a:p>
        </p:txBody>
      </p:sp>
    </p:spTree>
    <p:extLst>
      <p:ext uri="{BB962C8B-B14F-4D97-AF65-F5344CB8AC3E}">
        <p14:creationId xmlns:p14="http://schemas.microsoft.com/office/powerpoint/2010/main" val="1416359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98549"/>
            <a:ext cx="4801314"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177 КУпАП </a:t>
            </a:r>
          </a:p>
          <a:p>
            <a:r>
              <a:rPr lang="ru-RU" dirty="0" err="1">
                <a:solidFill>
                  <a:srgbClr val="182947"/>
                </a:solidFill>
                <a:latin typeface="Proxima Nova Lt" panose="02000506030000020004" pitchFamily="2" charset="0"/>
              </a:rPr>
              <a:t>Придбання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міцних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спиртних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ru-RU" dirty="0">
              <a:solidFill>
                <a:srgbClr val="182947"/>
              </a:solidFill>
              <a:latin typeface="Proxima Nova Lt" panose="02000506030000020004" pitchFamily="2" charset="0"/>
            </a:endParaRPr>
          </a:p>
        </p:txBody>
      </p:sp>
      <p:sp>
        <p:nvSpPr>
          <p:cNvPr id="10" name="TextBox 9"/>
          <p:cNvSpPr txBox="1"/>
          <p:nvPr/>
        </p:nvSpPr>
        <p:spPr>
          <a:xfrm>
            <a:off x="255523" y="4041682"/>
            <a:ext cx="9988632"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a:solidFill>
                <a:srgbClr val="182947"/>
              </a:solidFill>
              <a:latin typeface="Proxima Nova Lt" panose="02000506030000020004" pitchFamily="2" charset="0"/>
            </a:endParaRPr>
          </a:p>
        </p:txBody>
      </p:sp>
      <p:sp>
        <p:nvSpPr>
          <p:cNvPr id="12" name="TextBox 11"/>
          <p:cNvSpPr txBox="1"/>
          <p:nvPr/>
        </p:nvSpPr>
        <p:spPr>
          <a:xfrm>
            <a:off x="255523" y="5482284"/>
            <a:ext cx="5246949"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187 КУпАП</a:t>
            </a:r>
          </a:p>
          <a:p>
            <a:r>
              <a:rPr lang="uk-UA" dirty="0">
                <a:solidFill>
                  <a:srgbClr val="182947"/>
                </a:solidFill>
                <a:latin typeface="Proxima Nova Lt" panose="02000506030000020004" pitchFamily="2" charset="0"/>
              </a:rPr>
              <a:t>Порушення правил адміністративного нагляду</a:t>
            </a:r>
          </a:p>
          <a:p>
            <a:endParaRPr lang="uk-UA" b="1" dirty="0">
              <a:solidFill>
                <a:srgbClr val="182947"/>
              </a:solidFill>
              <a:latin typeface="Proxima Nova Rg" panose="02000506030000020004" pitchFamily="2" charset="0"/>
            </a:endParaRPr>
          </a:p>
        </p:txBody>
      </p:sp>
      <p:sp>
        <p:nvSpPr>
          <p:cNvPr id="3" name="TextBox 2"/>
          <p:cNvSpPr txBox="1"/>
          <p:nvPr/>
        </p:nvSpPr>
        <p:spPr>
          <a:xfrm>
            <a:off x="11304287" y="3005604"/>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
        <p:nvSpPr>
          <p:cNvPr id="8" name="TextBox 7"/>
          <p:cNvSpPr txBox="1"/>
          <p:nvPr/>
        </p:nvSpPr>
        <p:spPr>
          <a:xfrm>
            <a:off x="11420291" y="4243944"/>
            <a:ext cx="601447" cy="584775"/>
          </a:xfrm>
          <a:prstGeom prst="rect">
            <a:avLst/>
          </a:prstGeom>
          <a:noFill/>
        </p:spPr>
        <p:txBody>
          <a:bodyPr wrap="none" rtlCol="0">
            <a:spAutoFit/>
          </a:bodyPr>
          <a:lstStyle/>
          <a:p>
            <a:r>
              <a:rPr lang="uk-UA" sz="3200" b="1" dirty="0">
                <a:solidFill>
                  <a:srgbClr val="002060"/>
                </a:solidFill>
              </a:rPr>
              <a:t>12</a:t>
            </a:r>
            <a:endParaRPr lang="ru-RU" sz="3200" b="1" dirty="0">
              <a:solidFill>
                <a:srgbClr val="002060"/>
              </a:solidFill>
            </a:endParaRPr>
          </a:p>
        </p:txBody>
      </p:sp>
      <p:sp>
        <p:nvSpPr>
          <p:cNvPr id="9" name="TextBox 8"/>
          <p:cNvSpPr txBox="1"/>
          <p:nvPr/>
        </p:nvSpPr>
        <p:spPr>
          <a:xfrm>
            <a:off x="11420291" y="5550430"/>
            <a:ext cx="393056" cy="584775"/>
          </a:xfrm>
          <a:prstGeom prst="rect">
            <a:avLst/>
          </a:prstGeom>
          <a:noFill/>
        </p:spPr>
        <p:txBody>
          <a:bodyPr wrap="none" rtlCol="0">
            <a:spAutoFit/>
          </a:bodyPr>
          <a:lstStyle/>
          <a:p>
            <a:r>
              <a:rPr lang="uk-UA" sz="3200" b="1" dirty="0">
                <a:solidFill>
                  <a:srgbClr val="002060"/>
                </a:solidFill>
              </a:rPr>
              <a:t>0</a:t>
            </a:r>
            <a:endParaRPr lang="ru-RU" sz="3200" b="1" dirty="0">
              <a:solidFill>
                <a:srgbClr val="002060"/>
              </a:solidFill>
            </a:endParaRPr>
          </a:p>
        </p:txBody>
      </p:sp>
    </p:spTree>
    <p:extLst>
      <p:ext uri="{BB962C8B-B14F-4D97-AF65-F5344CB8AC3E}">
        <p14:creationId xmlns:p14="http://schemas.microsoft.com/office/powerpoint/2010/main" val="14235349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1697</TotalTime>
  <Words>835</Words>
  <Application>Microsoft Office PowerPoint</Application>
  <PresentationFormat>Широкий екран</PresentationFormat>
  <Paragraphs>238</Paragraphs>
  <Slides>21</Slides>
  <Notes>6</Notes>
  <HiddenSlides>0</HiddenSlides>
  <MMClips>0</MMClips>
  <ScaleCrop>false</ScaleCrop>
  <HeadingPairs>
    <vt:vector size="6" baseType="variant">
      <vt:variant>
        <vt:lpstr>Використані шрифти</vt:lpstr>
      </vt:variant>
      <vt:variant>
        <vt:i4>7</vt:i4>
      </vt:variant>
      <vt:variant>
        <vt:lpstr>Тема</vt:lpstr>
      </vt:variant>
      <vt:variant>
        <vt:i4>1</vt:i4>
      </vt:variant>
      <vt:variant>
        <vt:lpstr>Заголовки слайдів</vt:lpstr>
      </vt:variant>
      <vt:variant>
        <vt:i4>21</vt:i4>
      </vt:variant>
    </vt:vector>
  </HeadingPairs>
  <TitlesOfParts>
    <vt:vector size="29" baseType="lpstr">
      <vt:lpstr>Arial</vt:lpstr>
      <vt:lpstr>Calibri</vt:lpstr>
      <vt:lpstr>Calibri Light</vt:lpstr>
      <vt:lpstr>Proxima Nova Lt</vt:lpstr>
      <vt:lpstr>Proxima Nova Rg</vt:lpstr>
      <vt:lpstr>Times New Roman</vt:lpstr>
      <vt:lpstr>Wingdings</vt:lpstr>
      <vt:lpstr>Тема Office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CreativeQwerty</cp:lastModifiedBy>
  <cp:revision>111</cp:revision>
  <dcterms:created xsi:type="dcterms:W3CDTF">2020-12-03T09:33:15Z</dcterms:created>
  <dcterms:modified xsi:type="dcterms:W3CDTF">2024-07-17T07:39:33Z</dcterms:modified>
</cp:coreProperties>
</file>